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4"/>
  </p:sldMasterIdLst>
  <p:notesMasterIdLst>
    <p:notesMasterId r:id="rId14"/>
  </p:notesMasterIdLst>
  <p:sldIdLst>
    <p:sldId id="256" r:id="rId5"/>
    <p:sldId id="265" r:id="rId6"/>
    <p:sldId id="259" r:id="rId7"/>
    <p:sldId id="266" r:id="rId8"/>
    <p:sldId id="258" r:id="rId9"/>
    <p:sldId id="262" r:id="rId10"/>
    <p:sldId id="261" r:id="rId11"/>
    <p:sldId id="260" r:id="rId12"/>
    <p:sldId id="26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B023D38-FFBC-E2C2-D214-7162B76BE166}" name="Quick, Linda (CDC/GHC/DGHP)" initials="QL(" userId="S::maq2@cdc.gov::0d533c83-808d-433f-96e1-46f2a324ca7d" providerId="AD"/>
  <p188:author id="{677E6A8E-C9A6-07BD-E1D8-448ECDAFF898}" name="Gallagher, Darby (CDC/GHC/DGHP)" initials="DG" userId="S::zss9@cdc.gov::a845a694-00ae-430c-a73d-6baae6728f31" providerId="AD"/>
  <p188:author id="{D71DB8A5-77F4-3016-5A88-EDAC4D4F1636}" name="Yard, Ellen E. (CDC/GHC/DGHP)" initials="YEE(" userId="S::IGF8@cdc.gov::19c9ef13-1d29-41fa-9fd7-59de21a7a375" providerId="AD"/>
  <p188:author id="{C0671CA9-AFEE-8F84-7624-0D3DEADFF1E2}" name="Lopez, Augusto (CDC/GHC/DGHP)" initials="L(" userId="S::acl9@cdc.gov::1b980565-0c30-45f1-a418-6858fb7bb17d" providerId="AD"/>
  <p188:author id="{7A022CD9-87BE-D8A0-A686-6885FDE2EE81}" name="ANAITE  DIAZ ARTIGA" initials="AD" userId="S::adiaz@uvg.edu.gt::daa04e58-c612-4e8f-a8da-565b85254d0d" providerId="AD"/>
  <p188:author id="{B692A5F4-97DE-BB51-F96B-B9FECA0E4692}" name="Guerra, Marta (CDC/GHC/DGHP)" initials="G(" userId="S::hzg4@cdc.gov::d7d9e8b8-b328-4938-bdb6-031756c4f46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96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6" autoAdjust="0"/>
    <p:restoredTop sz="66040" autoAdjust="0"/>
  </p:normalViewPr>
  <p:slideViewPr>
    <p:cSldViewPr snapToGrid="0">
      <p:cViewPr varScale="1">
        <p:scale>
          <a:sx n="37" d="100"/>
          <a:sy n="37" d="100"/>
        </p:scale>
        <p:origin x="1724" y="25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llagher, Darby (CDC/GHC/DGHP)" userId="S::zss9@cdc.gov::a845a694-00ae-430c-a73d-6baae6728f31" providerId="AD" clId="Web-{05D48AD2-6FD1-60AC-1999-112EB5EF9CA3}"/>
    <pc:docChg chg="modSld">
      <pc:chgData name="Gallagher, Darby (CDC/GHC/DGHP)" userId="S::zss9@cdc.gov::a845a694-00ae-430c-a73d-6baae6728f31" providerId="AD" clId="Web-{05D48AD2-6FD1-60AC-1999-112EB5EF9CA3}" dt="2025-02-21T13:53:20.290" v="0" actId="20577"/>
      <pc:docMkLst>
        <pc:docMk/>
      </pc:docMkLst>
      <pc:sldChg chg="modSp">
        <pc:chgData name="Gallagher, Darby (CDC/GHC/DGHP)" userId="S::zss9@cdc.gov::a845a694-00ae-430c-a73d-6baae6728f31" providerId="AD" clId="Web-{05D48AD2-6FD1-60AC-1999-112EB5EF9CA3}" dt="2025-02-21T13:53:20.290" v="0" actId="20577"/>
        <pc:sldMkLst>
          <pc:docMk/>
          <pc:sldMk cId="2316430870" sldId="259"/>
        </pc:sldMkLst>
        <pc:spChg chg="mod">
          <ac:chgData name="Gallagher, Darby (CDC/GHC/DGHP)" userId="S::zss9@cdc.gov::a845a694-00ae-430c-a73d-6baae6728f31" providerId="AD" clId="Web-{05D48AD2-6FD1-60AC-1999-112EB5EF9CA3}" dt="2025-02-21T13:53:20.290" v="0" actId="20577"/>
          <ac:spMkLst>
            <pc:docMk/>
            <pc:sldMk cId="2316430870" sldId="259"/>
            <ac:spMk id="2" creationId="{DD66EC46-A713-92E4-28C5-D67A710A5E16}"/>
          </ac:spMkLst>
        </pc:spChg>
      </pc:sldChg>
    </pc:docChg>
  </pc:docChgLst>
  <pc:docChgLst>
    <pc:chgData name="Gallagher, Darby (CDC/GHC/DGHP)" userId="a845a694-00ae-430c-a73d-6baae6728f31" providerId="ADAL" clId="{CB363ED7-21A4-4AF3-B8D1-D1CFA6234F0B}"/>
    <pc:docChg chg="undo redo custSel modSld modMainMaster">
      <pc:chgData name="Gallagher, Darby (CDC/GHC/DGHP)" userId="a845a694-00ae-430c-a73d-6baae6728f31" providerId="ADAL" clId="{CB363ED7-21A4-4AF3-B8D1-D1CFA6234F0B}" dt="2025-02-24T16:12:40.411" v="35" actId="20577"/>
      <pc:docMkLst>
        <pc:docMk/>
      </pc:docMkLst>
      <pc:sldChg chg="modSp mod modCm">
        <pc:chgData name="Gallagher, Darby (CDC/GHC/DGHP)" userId="a845a694-00ae-430c-a73d-6baae6728f31" providerId="ADAL" clId="{CB363ED7-21A4-4AF3-B8D1-D1CFA6234F0B}" dt="2025-02-24T16:12:40.411" v="35" actId="20577"/>
        <pc:sldMkLst>
          <pc:docMk/>
          <pc:sldMk cId="3911778564" sldId="258"/>
        </pc:sldMkLst>
        <pc:spChg chg="mod">
          <ac:chgData name="Gallagher, Darby (CDC/GHC/DGHP)" userId="a845a694-00ae-430c-a73d-6baae6728f31" providerId="ADAL" clId="{CB363ED7-21A4-4AF3-B8D1-D1CFA6234F0B}" dt="2025-02-24T16:12:40.411" v="35" actId="20577"/>
          <ac:spMkLst>
            <pc:docMk/>
            <pc:sldMk cId="3911778564" sldId="258"/>
            <ac:spMk id="7" creationId="{32C55E6D-F281-CA79-7F33-E93F7F78B49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llagher, Darby (CDC/GHC/DGHP)" userId="a845a694-00ae-430c-a73d-6baae6728f31" providerId="ADAL" clId="{CB363ED7-21A4-4AF3-B8D1-D1CFA6234F0B}" dt="2025-02-24T16:12:40.411" v="35" actId="20577"/>
              <pc2:cmMkLst xmlns:pc2="http://schemas.microsoft.com/office/powerpoint/2019/9/main/command">
                <pc:docMk/>
                <pc:sldMk cId="3911778564" sldId="258"/>
                <pc2:cmMk id="{8F14AD1A-1C1B-4167-9659-D320C682C48E}"/>
              </pc2:cmMkLst>
            </pc226:cmChg>
          </p:ext>
        </pc:extLst>
      </pc:sldChg>
      <pc:sldMasterChg chg="modSldLayout">
        <pc:chgData name="Gallagher, Darby (CDC/GHC/DGHP)" userId="a845a694-00ae-430c-a73d-6baae6728f31" providerId="ADAL" clId="{CB363ED7-21A4-4AF3-B8D1-D1CFA6234F0B}" dt="2025-02-20T16:51:27.730" v="34" actId="1036"/>
        <pc:sldMasterMkLst>
          <pc:docMk/>
          <pc:sldMasterMk cId="3269265839" sldId="2147483769"/>
        </pc:sldMasterMkLst>
        <pc:sldLayoutChg chg="modSp mod">
          <pc:chgData name="Gallagher, Darby (CDC/GHC/DGHP)" userId="a845a694-00ae-430c-a73d-6baae6728f31" providerId="ADAL" clId="{CB363ED7-21A4-4AF3-B8D1-D1CFA6234F0B}" dt="2025-02-20T16:20:18.366" v="18" actId="1036"/>
          <pc:sldLayoutMkLst>
            <pc:docMk/>
            <pc:sldMasterMk cId="3269265839" sldId="2147483769"/>
            <pc:sldLayoutMk cId="3530085096" sldId="2147483772"/>
          </pc:sldLayoutMkLst>
          <pc:spChg chg="mod">
            <ac:chgData name="Gallagher, Darby (CDC/GHC/DGHP)" userId="a845a694-00ae-430c-a73d-6baae6728f31" providerId="ADAL" clId="{CB363ED7-21A4-4AF3-B8D1-D1CFA6234F0B}" dt="2025-02-20T16:20:18.366" v="18" actId="1036"/>
            <ac:spMkLst>
              <pc:docMk/>
              <pc:sldMasterMk cId="3269265839" sldId="2147483769"/>
              <pc:sldLayoutMk cId="3530085096" sldId="2147483772"/>
              <ac:spMk id="16" creationId="{C8E0E470-0C04-CD4C-666A-67502DF04E7C}"/>
            </ac:spMkLst>
          </pc:spChg>
        </pc:sldLayoutChg>
        <pc:sldLayoutChg chg="modSp mod">
          <pc:chgData name="Gallagher, Darby (CDC/GHC/DGHP)" userId="a845a694-00ae-430c-a73d-6baae6728f31" providerId="ADAL" clId="{CB363ED7-21A4-4AF3-B8D1-D1CFA6234F0B}" dt="2025-02-20T16:51:27.730" v="34" actId="1036"/>
          <pc:sldLayoutMkLst>
            <pc:docMk/>
            <pc:sldMasterMk cId="3269265839" sldId="2147483769"/>
            <pc:sldLayoutMk cId="3240917658" sldId="2147483778"/>
          </pc:sldLayoutMkLst>
          <pc:spChg chg="mod">
            <ac:chgData name="Gallagher, Darby (CDC/GHC/DGHP)" userId="a845a694-00ae-430c-a73d-6baae6728f31" providerId="ADAL" clId="{CB363ED7-21A4-4AF3-B8D1-D1CFA6234F0B}" dt="2025-02-20T16:51:27.730" v="34" actId="1036"/>
            <ac:spMkLst>
              <pc:docMk/>
              <pc:sldMasterMk cId="3269265839" sldId="2147483769"/>
              <pc:sldLayoutMk cId="3240917658" sldId="2147483778"/>
              <ac:spMk id="4" creationId="{738A0263-8F01-A34A-CA1A-199C37225B7F}"/>
            </ac:spMkLst>
          </pc:spChg>
        </pc:sldLayoutChg>
      </pc:sldMasterChg>
    </pc:docChg>
  </pc:docChgLst>
  <pc:docChgLst>
    <pc:chgData name="Gallagher, Darby (CDC/GHC/DGHP)" userId="a845a694-00ae-430c-a73d-6baae6728f31" providerId="ADAL" clId="{C971EE63-B78E-4EFF-91E6-C3A4F99E644B}"/>
    <pc:docChg chg="modSld">
      <pc:chgData name="Gallagher, Darby (CDC/GHC/DGHP)" userId="a845a694-00ae-430c-a73d-6baae6728f31" providerId="ADAL" clId="{C971EE63-B78E-4EFF-91E6-C3A4F99E644B}" dt="2025-01-23T16:41:04.346" v="3"/>
      <pc:docMkLst>
        <pc:docMk/>
      </pc:docMkLst>
      <pc:sldChg chg="modNotesTx">
        <pc:chgData name="Gallagher, Darby (CDC/GHC/DGHP)" userId="a845a694-00ae-430c-a73d-6baae6728f31" providerId="ADAL" clId="{C971EE63-B78E-4EFF-91E6-C3A4F99E644B}" dt="2025-01-23T16:41:04.346" v="3"/>
        <pc:sldMkLst>
          <pc:docMk/>
          <pc:sldMk cId="3911778564" sldId="25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Detect, Diagnose</a:t>
          </a: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Collect</a:t>
          </a: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Compile, Analyze</a:t>
          </a: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>
              <a:solidFill>
                <a:schemeClr val="tx1"/>
              </a:solidFill>
              <a:latin typeface="+mn-lt"/>
            </a:rPr>
            <a:t>Interpret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Take Action</a:t>
          </a: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Communicate</a:t>
          </a: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19161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/>
      <dgm:spPr/>
    </dgm:pt>
    <dgm:pt modelId="{1695DC22-9A36-4B48-AEFF-7E4FDFC1713F}" type="pres">
      <dgm:prSet presAssocID="{C93BFA43-C0F0-4D8C-8530-4A21A2D3204E}" presName="nodeFollowingNodes" presStyleLbl="node1" presStyleIdx="1" presStyleCnt="6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99575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44484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Recolectar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Compilar</a:t>
          </a:r>
          <a:r>
            <a:rPr lang="en-US" sz="2800" b="1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dirty="0" err="1">
              <a:solidFill>
                <a:schemeClr val="tx1"/>
              </a:solidFill>
              <a:latin typeface="+mn-lt"/>
            </a:rPr>
            <a:t>Analizar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Actuar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Comunicar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37342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/>
      <dgm:spPr/>
    </dgm:pt>
    <dgm:pt modelId="{1695DC22-9A36-4B48-AEFF-7E4FDFC1713F}" type="pres">
      <dgm:prSet presAssocID="{C93BFA43-C0F0-4D8C-8530-4A21A2D3204E}" presName="nodeFollowingNodes" presStyleLbl="node1" presStyleIdx="1" presStyleCnt="6" custScaleX="119912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ScaleX="107006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113012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44484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Detect, Diagnose</a:t>
          </a: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Collect</a:t>
          </a: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Compile, Analyze</a:t>
          </a: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>
              <a:solidFill>
                <a:schemeClr val="tx1"/>
              </a:solidFill>
              <a:latin typeface="+mn-lt"/>
            </a:rPr>
            <a:t>Interpret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Take Action</a:t>
          </a: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+mn-lt"/>
            </a:rPr>
            <a:t>Communicate</a:t>
          </a: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19161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/>
      <dgm:spPr/>
    </dgm:pt>
    <dgm:pt modelId="{1695DC22-9A36-4B48-AEFF-7E4FDFC1713F}" type="pres">
      <dgm:prSet presAssocID="{C93BFA43-C0F0-4D8C-8530-4A21A2D3204E}" presName="nodeFollowingNodes" presStyleLbl="node1" presStyleIdx="1" presStyleCnt="6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99575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44484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1541E1-7B97-47B2-AAEB-E683398741C4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68FBF0-B962-4582-A72B-278154B9E945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FB260FCA-968B-4532-B7C0-C7E4458DAA50}" type="parTrans" cxnId="{03E7EA8F-C6C9-4D96-85BC-5402EDBD62F6}">
      <dgm:prSet/>
      <dgm:spPr/>
      <dgm:t>
        <a:bodyPr/>
        <a:lstStyle/>
        <a:p>
          <a:endParaRPr lang="en-US"/>
        </a:p>
      </dgm:t>
    </dgm:pt>
    <dgm:pt modelId="{9EFDDFF1-2279-486B-9F12-EA5F590C8C00}" type="sibTrans" cxnId="{03E7EA8F-C6C9-4D96-85BC-5402EDBD62F6}">
      <dgm:prSet/>
      <dgm:spPr>
        <a:solidFill>
          <a:srgbClr val="00943B"/>
        </a:solidFill>
        <a:ln>
          <a:noFill/>
        </a:ln>
      </dgm:spPr>
      <dgm:t>
        <a:bodyPr/>
        <a:lstStyle/>
        <a:p>
          <a:endParaRPr lang="en-US"/>
        </a:p>
      </dgm:t>
    </dgm:pt>
    <dgm:pt modelId="{C93BFA43-C0F0-4D8C-8530-4A21A2D3204E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Recolectar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9765D9CD-EF3A-452D-9EA9-5487042B2018}" type="parTrans" cxnId="{7AE24D85-6EBC-4169-9E2B-3D31F5DD533C}">
      <dgm:prSet/>
      <dgm:spPr/>
      <dgm:t>
        <a:bodyPr/>
        <a:lstStyle/>
        <a:p>
          <a:endParaRPr lang="en-US"/>
        </a:p>
      </dgm:t>
    </dgm:pt>
    <dgm:pt modelId="{14C6ACC0-9A20-4A31-9323-11A5312A8790}" type="sibTrans" cxnId="{7AE24D85-6EBC-4169-9E2B-3D31F5DD533C}">
      <dgm:prSet/>
      <dgm:spPr/>
      <dgm:t>
        <a:bodyPr/>
        <a:lstStyle/>
        <a:p>
          <a:endParaRPr lang="en-US"/>
        </a:p>
      </dgm:t>
    </dgm:pt>
    <dgm:pt modelId="{FA237A2E-C526-4388-8C57-CACFFBE14482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Compilar</a:t>
          </a:r>
          <a:r>
            <a:rPr lang="en-US" sz="2800" b="1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dirty="0" err="1">
              <a:solidFill>
                <a:schemeClr val="tx1"/>
              </a:solidFill>
              <a:latin typeface="+mn-lt"/>
            </a:rPr>
            <a:t>Analizar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BE914DF7-8329-4ABF-A71E-F5D40D6578C3}" type="parTrans" cxnId="{BC2F50EA-991E-4C55-A67A-F74585DC2A48}">
      <dgm:prSet/>
      <dgm:spPr/>
      <dgm:t>
        <a:bodyPr/>
        <a:lstStyle/>
        <a:p>
          <a:endParaRPr lang="en-US"/>
        </a:p>
      </dgm:t>
    </dgm:pt>
    <dgm:pt modelId="{CF168877-46ED-4EF8-A595-769BD9638DF0}" type="sibTrans" cxnId="{BC2F50EA-991E-4C55-A67A-F74585DC2A48}">
      <dgm:prSet/>
      <dgm:spPr/>
      <dgm:t>
        <a:bodyPr/>
        <a:lstStyle/>
        <a:p>
          <a:endParaRPr lang="en-US"/>
        </a:p>
      </dgm:t>
    </dgm:pt>
    <dgm:pt modelId="{E92DDBA3-7A28-46DA-913C-765734FDD153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2B45E9E5-D7FF-4F92-8BFA-4D32B0F2927B}" type="parTrans" cxnId="{C950ED09-DF7C-4709-9E02-15921BEDBFF3}">
      <dgm:prSet/>
      <dgm:spPr/>
      <dgm:t>
        <a:bodyPr/>
        <a:lstStyle/>
        <a:p>
          <a:endParaRPr lang="en-US"/>
        </a:p>
      </dgm:t>
    </dgm:pt>
    <dgm:pt modelId="{6068EEB7-7E6E-427F-9467-3C9735AE205D}" type="sibTrans" cxnId="{C950ED09-DF7C-4709-9E02-15921BEDBFF3}">
      <dgm:prSet/>
      <dgm:spPr/>
      <dgm:t>
        <a:bodyPr/>
        <a:lstStyle/>
        <a:p>
          <a:endParaRPr lang="en-US"/>
        </a:p>
      </dgm:t>
    </dgm:pt>
    <dgm:pt modelId="{C7EE9216-F411-4BAB-897B-D2E3D4AA3C70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Actuar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FA231D2B-1989-4D30-A8FE-ABEC0F278957}" type="parTrans" cxnId="{963EB135-48FB-451D-BE53-FAEEEF4F717B}">
      <dgm:prSet/>
      <dgm:spPr/>
      <dgm:t>
        <a:bodyPr/>
        <a:lstStyle/>
        <a:p>
          <a:endParaRPr lang="en-US"/>
        </a:p>
      </dgm:t>
    </dgm:pt>
    <dgm:pt modelId="{BE80A37D-3C75-4FC8-9768-AAD4ADC8664A}" type="sibTrans" cxnId="{963EB135-48FB-451D-BE53-FAEEEF4F717B}">
      <dgm:prSet/>
      <dgm:spPr/>
      <dgm:t>
        <a:bodyPr/>
        <a:lstStyle/>
        <a:p>
          <a:endParaRPr lang="en-US"/>
        </a:p>
      </dgm:t>
    </dgm:pt>
    <dgm:pt modelId="{26DB14CD-EFE5-45C5-BA9B-0741D9AB0491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n-US" sz="2800" b="1" dirty="0" err="1">
              <a:solidFill>
                <a:schemeClr val="tx1"/>
              </a:solidFill>
              <a:latin typeface="+mn-lt"/>
            </a:rPr>
            <a:t>Comunicar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12DAC2CD-BDDF-46C6-B789-4ADD0ABFB623}" type="parTrans" cxnId="{CAE0F8CE-9B0D-443D-A2DE-F50A01F0FBEC}">
      <dgm:prSet/>
      <dgm:spPr/>
      <dgm:t>
        <a:bodyPr/>
        <a:lstStyle/>
        <a:p>
          <a:endParaRPr lang="en-US"/>
        </a:p>
      </dgm:t>
    </dgm:pt>
    <dgm:pt modelId="{D2B9AB04-9D0E-4FE8-BD3C-D4052D46AA6F}" type="sibTrans" cxnId="{CAE0F8CE-9B0D-443D-A2DE-F50A01F0FBEC}">
      <dgm:prSet/>
      <dgm:spPr/>
      <dgm:t>
        <a:bodyPr/>
        <a:lstStyle/>
        <a:p>
          <a:endParaRPr lang="en-US"/>
        </a:p>
      </dgm:t>
    </dgm:pt>
    <dgm:pt modelId="{06ACAF13-DB4A-4AC7-B59C-8813587D7FB0}" type="pres">
      <dgm:prSet presAssocID="{951541E1-7B97-47B2-AAEB-E683398741C4}" presName="Name0" presStyleCnt="0">
        <dgm:presLayoutVars>
          <dgm:dir/>
          <dgm:resizeHandles val="exact"/>
        </dgm:presLayoutVars>
      </dgm:prSet>
      <dgm:spPr/>
    </dgm:pt>
    <dgm:pt modelId="{05D1029E-D150-4D56-AE1D-271A75B45F0B}" type="pres">
      <dgm:prSet presAssocID="{951541E1-7B97-47B2-AAEB-E683398741C4}" presName="cycle" presStyleCnt="0"/>
      <dgm:spPr/>
    </dgm:pt>
    <dgm:pt modelId="{23D22474-CEB0-42DF-80DC-860C340B6EDE}" type="pres">
      <dgm:prSet presAssocID="{4868FBF0-B962-4582-A72B-278154B9E945}" presName="nodeFirstNode" presStyleLbl="node1" presStyleIdx="0" presStyleCnt="6" custScaleX="131722">
        <dgm:presLayoutVars>
          <dgm:bulletEnabled val="1"/>
        </dgm:presLayoutVars>
      </dgm:prSet>
      <dgm:spPr/>
    </dgm:pt>
    <dgm:pt modelId="{EB0FECD4-874C-476B-A915-884DFE3F2D91}" type="pres">
      <dgm:prSet presAssocID="{9EFDDFF1-2279-486B-9F12-EA5F590C8C00}" presName="sibTransFirstNode" presStyleLbl="bgShp" presStyleIdx="0" presStyleCnt="1" custScaleX="148034" custLinFactNeighborX="2197" custLinFactNeighborY="1352"/>
      <dgm:spPr/>
    </dgm:pt>
    <dgm:pt modelId="{1695DC22-9A36-4B48-AEFF-7E4FDFC1713F}" type="pres">
      <dgm:prSet presAssocID="{C93BFA43-C0F0-4D8C-8530-4A21A2D3204E}" presName="nodeFollowingNodes" presStyleLbl="node1" presStyleIdx="1" presStyleCnt="6" custScaleX="117093" custRadScaleRad="153676" custRadScaleInc="18765">
        <dgm:presLayoutVars>
          <dgm:bulletEnabled val="1"/>
        </dgm:presLayoutVars>
      </dgm:prSet>
      <dgm:spPr/>
    </dgm:pt>
    <dgm:pt modelId="{07166AA7-B419-46BE-8707-58768C01B0F0}" type="pres">
      <dgm:prSet presAssocID="{FA237A2E-C526-4388-8C57-CACFFBE14482}" presName="nodeFollowingNodes" presStyleLbl="node1" presStyleIdx="2" presStyleCnt="6" custScaleX="105304" custRadScaleRad="149585" custRadScaleInc="-20483">
        <dgm:presLayoutVars>
          <dgm:bulletEnabled val="1"/>
        </dgm:presLayoutVars>
      </dgm:prSet>
      <dgm:spPr/>
    </dgm:pt>
    <dgm:pt modelId="{03ED3239-7976-43C1-9470-0A426C83A8ED}" type="pres">
      <dgm:prSet presAssocID="{E92DDBA3-7A28-46DA-913C-765734FDD153}" presName="nodeFollowingNodes" presStyleLbl="node1" presStyleIdx="3" presStyleCnt="6" custScaleX="113216" custRadScaleRad="100147" custRadScaleInc="-3717">
        <dgm:presLayoutVars>
          <dgm:bulletEnabled val="1"/>
        </dgm:presLayoutVars>
      </dgm:prSet>
      <dgm:spPr/>
    </dgm:pt>
    <dgm:pt modelId="{CB7BE2BC-AC16-42C7-9D95-B7BD321D88D7}" type="pres">
      <dgm:prSet presAssocID="{26DB14CD-EFE5-45C5-BA9B-0741D9AB0491}" presName="nodeFollowingNodes" presStyleLbl="node1" presStyleIdx="4" presStyleCnt="6" custScaleX="125387" custRadScaleRad="158333" custRadScaleInc="21062">
        <dgm:presLayoutVars>
          <dgm:bulletEnabled val="1"/>
        </dgm:presLayoutVars>
      </dgm:prSet>
      <dgm:spPr/>
    </dgm:pt>
    <dgm:pt modelId="{74BED3F0-1F3F-4B93-9710-4F13C5417E70}" type="pres">
      <dgm:prSet presAssocID="{C7EE9216-F411-4BAB-897B-D2E3D4AA3C70}" presName="nodeFollowingNodes" presStyleLbl="node1" presStyleIdx="5" presStyleCnt="6" custScaleX="117680" custRadScaleRad="173798" custRadScaleInc="-23513">
        <dgm:presLayoutVars>
          <dgm:bulletEnabled val="1"/>
        </dgm:presLayoutVars>
      </dgm:prSet>
      <dgm:spPr/>
    </dgm:pt>
  </dgm:ptLst>
  <dgm:cxnLst>
    <dgm:cxn modelId="{C950ED09-DF7C-4709-9E02-15921BEDBFF3}" srcId="{951541E1-7B97-47B2-AAEB-E683398741C4}" destId="{E92DDBA3-7A28-46DA-913C-765734FDD153}" srcOrd="3" destOrd="0" parTransId="{2B45E9E5-D7FF-4F92-8BFA-4D32B0F2927B}" sibTransId="{6068EEB7-7E6E-427F-9467-3C9735AE205D}"/>
    <dgm:cxn modelId="{96EA5A12-0C9A-4623-80C4-8E17A81368B6}" type="presOf" srcId="{26DB14CD-EFE5-45C5-BA9B-0741D9AB0491}" destId="{CB7BE2BC-AC16-42C7-9D95-B7BD321D88D7}" srcOrd="0" destOrd="0" presId="urn:microsoft.com/office/officeart/2005/8/layout/cycle3"/>
    <dgm:cxn modelId="{80CB0F16-0B22-4EE6-A317-8416BB8603E5}" type="presOf" srcId="{9EFDDFF1-2279-486B-9F12-EA5F590C8C00}" destId="{EB0FECD4-874C-476B-A915-884DFE3F2D91}" srcOrd="0" destOrd="0" presId="urn:microsoft.com/office/officeart/2005/8/layout/cycle3"/>
    <dgm:cxn modelId="{963EB135-48FB-451D-BE53-FAEEEF4F717B}" srcId="{951541E1-7B97-47B2-AAEB-E683398741C4}" destId="{C7EE9216-F411-4BAB-897B-D2E3D4AA3C70}" srcOrd="5" destOrd="0" parTransId="{FA231D2B-1989-4D30-A8FE-ABEC0F278957}" sibTransId="{BE80A37D-3C75-4FC8-9768-AAD4ADC8664A}"/>
    <dgm:cxn modelId="{695C3437-B6D5-4A02-9A52-6235B75DAD78}" type="presOf" srcId="{4868FBF0-B962-4582-A72B-278154B9E945}" destId="{23D22474-CEB0-42DF-80DC-860C340B6EDE}" srcOrd="0" destOrd="0" presId="urn:microsoft.com/office/officeart/2005/8/layout/cycle3"/>
    <dgm:cxn modelId="{A847204D-447F-4119-AEFB-C09D7C9FF581}" type="presOf" srcId="{C93BFA43-C0F0-4D8C-8530-4A21A2D3204E}" destId="{1695DC22-9A36-4B48-AEFF-7E4FDFC1713F}" srcOrd="0" destOrd="0" presId="urn:microsoft.com/office/officeart/2005/8/layout/cycle3"/>
    <dgm:cxn modelId="{5A1ABA56-5738-4EE1-B4FA-CA77FA3FD323}" type="presOf" srcId="{E92DDBA3-7A28-46DA-913C-765734FDD153}" destId="{03ED3239-7976-43C1-9470-0A426C83A8ED}" srcOrd="0" destOrd="0" presId="urn:microsoft.com/office/officeart/2005/8/layout/cycle3"/>
    <dgm:cxn modelId="{538F277C-9069-4465-AED4-8256388DC4EC}" type="presOf" srcId="{C7EE9216-F411-4BAB-897B-D2E3D4AA3C70}" destId="{74BED3F0-1F3F-4B93-9710-4F13C5417E70}" srcOrd="0" destOrd="0" presId="urn:microsoft.com/office/officeart/2005/8/layout/cycle3"/>
    <dgm:cxn modelId="{7AE24D85-6EBC-4169-9E2B-3D31F5DD533C}" srcId="{951541E1-7B97-47B2-AAEB-E683398741C4}" destId="{C93BFA43-C0F0-4D8C-8530-4A21A2D3204E}" srcOrd="1" destOrd="0" parTransId="{9765D9CD-EF3A-452D-9EA9-5487042B2018}" sibTransId="{14C6ACC0-9A20-4A31-9323-11A5312A8790}"/>
    <dgm:cxn modelId="{03E7EA8F-C6C9-4D96-85BC-5402EDBD62F6}" srcId="{951541E1-7B97-47B2-AAEB-E683398741C4}" destId="{4868FBF0-B962-4582-A72B-278154B9E945}" srcOrd="0" destOrd="0" parTransId="{FB260FCA-968B-4532-B7C0-C7E4458DAA50}" sibTransId="{9EFDDFF1-2279-486B-9F12-EA5F590C8C00}"/>
    <dgm:cxn modelId="{478D9695-F064-479E-8C0C-DB0FE0BF1555}" type="presOf" srcId="{951541E1-7B97-47B2-AAEB-E683398741C4}" destId="{06ACAF13-DB4A-4AC7-B59C-8813587D7FB0}" srcOrd="0" destOrd="0" presId="urn:microsoft.com/office/officeart/2005/8/layout/cycle3"/>
    <dgm:cxn modelId="{5045A0A2-5397-4998-A425-16F56E541EF0}" type="presOf" srcId="{FA237A2E-C526-4388-8C57-CACFFBE14482}" destId="{07166AA7-B419-46BE-8707-58768C01B0F0}" srcOrd="0" destOrd="0" presId="urn:microsoft.com/office/officeart/2005/8/layout/cycle3"/>
    <dgm:cxn modelId="{CAE0F8CE-9B0D-443D-A2DE-F50A01F0FBEC}" srcId="{951541E1-7B97-47B2-AAEB-E683398741C4}" destId="{26DB14CD-EFE5-45C5-BA9B-0741D9AB0491}" srcOrd="4" destOrd="0" parTransId="{12DAC2CD-BDDF-46C6-B789-4ADD0ABFB623}" sibTransId="{D2B9AB04-9D0E-4FE8-BD3C-D4052D46AA6F}"/>
    <dgm:cxn modelId="{BC2F50EA-991E-4C55-A67A-F74585DC2A48}" srcId="{951541E1-7B97-47B2-AAEB-E683398741C4}" destId="{FA237A2E-C526-4388-8C57-CACFFBE14482}" srcOrd="2" destOrd="0" parTransId="{BE914DF7-8329-4ABF-A71E-F5D40D6578C3}" sibTransId="{CF168877-46ED-4EF8-A595-769BD9638DF0}"/>
    <dgm:cxn modelId="{B134203A-8CD7-4AEE-8C34-D16C3B72E39F}" type="presParOf" srcId="{06ACAF13-DB4A-4AC7-B59C-8813587D7FB0}" destId="{05D1029E-D150-4D56-AE1D-271A75B45F0B}" srcOrd="0" destOrd="0" presId="urn:microsoft.com/office/officeart/2005/8/layout/cycle3"/>
    <dgm:cxn modelId="{DF5DE9A1-354C-4DAF-8007-E3231EF22A22}" type="presParOf" srcId="{05D1029E-D150-4D56-AE1D-271A75B45F0B}" destId="{23D22474-CEB0-42DF-80DC-860C340B6EDE}" srcOrd="0" destOrd="0" presId="urn:microsoft.com/office/officeart/2005/8/layout/cycle3"/>
    <dgm:cxn modelId="{D2D27E12-E79E-4974-B4E6-82E708FD2CF6}" type="presParOf" srcId="{05D1029E-D150-4D56-AE1D-271A75B45F0B}" destId="{EB0FECD4-874C-476B-A915-884DFE3F2D91}" srcOrd="1" destOrd="0" presId="urn:microsoft.com/office/officeart/2005/8/layout/cycle3"/>
    <dgm:cxn modelId="{3891FD09-5B9A-4EA7-85F4-0C4CC60468A6}" type="presParOf" srcId="{05D1029E-D150-4D56-AE1D-271A75B45F0B}" destId="{1695DC22-9A36-4B48-AEFF-7E4FDFC1713F}" srcOrd="2" destOrd="0" presId="urn:microsoft.com/office/officeart/2005/8/layout/cycle3"/>
    <dgm:cxn modelId="{34814005-F988-4DF7-8852-F947BF16762C}" type="presParOf" srcId="{05D1029E-D150-4D56-AE1D-271A75B45F0B}" destId="{07166AA7-B419-46BE-8707-58768C01B0F0}" srcOrd="3" destOrd="0" presId="urn:microsoft.com/office/officeart/2005/8/layout/cycle3"/>
    <dgm:cxn modelId="{7DE8C061-FA6F-4BEF-BD45-A61DE1996E82}" type="presParOf" srcId="{05D1029E-D150-4D56-AE1D-271A75B45F0B}" destId="{03ED3239-7976-43C1-9470-0A426C83A8ED}" srcOrd="4" destOrd="0" presId="urn:microsoft.com/office/officeart/2005/8/layout/cycle3"/>
    <dgm:cxn modelId="{9B6BB098-A6C6-4F58-A82E-06862989C526}" type="presParOf" srcId="{05D1029E-D150-4D56-AE1D-271A75B45F0B}" destId="{CB7BE2BC-AC16-42C7-9D95-B7BD321D88D7}" srcOrd="5" destOrd="0" presId="urn:microsoft.com/office/officeart/2005/8/layout/cycle3"/>
    <dgm:cxn modelId="{B9E68E4B-7C6B-46F1-A59F-48585F3BDAE7}" type="presParOf" srcId="{05D1029E-D150-4D56-AE1D-271A75B45F0B}" destId="{74BED3F0-1F3F-4B93-9710-4F13C5417E70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440933" y="-100911"/>
          <a:ext cx="7267426" cy="4909295"/>
        </a:xfrm>
        <a:prstGeom prst="circularArrow">
          <a:avLst>
            <a:gd name="adj1" fmla="val 5274"/>
            <a:gd name="adj2" fmla="val 312630"/>
            <a:gd name="adj3" fmla="val 13859409"/>
            <a:gd name="adj4" fmla="val 17346269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950901" y="1619"/>
          <a:ext cx="2247491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Detect, Diagnose</a:t>
          </a:r>
        </a:p>
      </dsp:txBody>
      <dsp:txXfrm>
        <a:off x="3996937" y="47655"/>
        <a:ext cx="2155419" cy="850976"/>
      </dsp:txXfrm>
    </dsp:sp>
    <dsp:sp modelId="{1695DC22-9A36-4B48-AEFF-7E4FDFC1713F}">
      <dsp:nvSpPr>
        <dsp:cNvPr id="0" name=""/>
        <dsp:cNvSpPr/>
      </dsp:nvSpPr>
      <dsp:spPr>
        <a:xfrm>
          <a:off x="7001195" y="928908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Collect</a:t>
          </a:r>
        </a:p>
      </dsp:txBody>
      <dsp:txXfrm>
        <a:off x="7047231" y="974944"/>
        <a:ext cx="1794024" cy="850976"/>
      </dsp:txXfrm>
    </dsp:sp>
    <dsp:sp modelId="{07166AA7-B419-46BE-8707-58768C01B0F0}">
      <dsp:nvSpPr>
        <dsp:cNvPr id="0" name=""/>
        <dsp:cNvSpPr/>
      </dsp:nvSpPr>
      <dsp:spPr>
        <a:xfrm>
          <a:off x="6940446" y="2986004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Compile, Analyze</a:t>
          </a:r>
        </a:p>
      </dsp:txBody>
      <dsp:txXfrm>
        <a:off x="6986482" y="3032040"/>
        <a:ext cx="1794024" cy="850976"/>
      </dsp:txXfrm>
    </dsp:sp>
    <dsp:sp modelId="{03ED3239-7976-43C1-9470-0A426C83A8ED}">
      <dsp:nvSpPr>
        <dsp:cNvPr id="0" name=""/>
        <dsp:cNvSpPr/>
      </dsp:nvSpPr>
      <dsp:spPr>
        <a:xfrm>
          <a:off x="4202138" y="3986440"/>
          <a:ext cx="1878080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>
              <a:solidFill>
                <a:schemeClr val="tx1"/>
              </a:solidFill>
              <a:latin typeface="+mn-lt"/>
            </a:rPr>
            <a:t>Interpret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4248174" y="4032476"/>
        <a:ext cx="1786008" cy="850976"/>
      </dsp:txXfrm>
    </dsp:sp>
    <dsp:sp modelId="{CB7BE2BC-AC16-42C7-9D95-B7BD321D88D7}">
      <dsp:nvSpPr>
        <dsp:cNvPr id="0" name=""/>
        <dsp:cNvSpPr/>
      </dsp:nvSpPr>
      <dsp:spPr>
        <a:xfrm>
          <a:off x="733556" y="3028598"/>
          <a:ext cx="2725107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Communicate</a:t>
          </a:r>
        </a:p>
      </dsp:txBody>
      <dsp:txXfrm>
        <a:off x="779592" y="3074634"/>
        <a:ext cx="2633035" cy="850976"/>
      </dsp:txXfrm>
    </dsp:sp>
    <dsp:sp modelId="{74BED3F0-1F3F-4B93-9710-4F13C5417E70}">
      <dsp:nvSpPr>
        <dsp:cNvPr id="0" name=""/>
        <dsp:cNvSpPr/>
      </dsp:nvSpPr>
      <dsp:spPr>
        <a:xfrm>
          <a:off x="671196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Take Action</a:t>
          </a:r>
        </a:p>
      </dsp:txBody>
      <dsp:txXfrm>
        <a:off x="717232" y="974946"/>
        <a:ext cx="2127486" cy="8509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347043" y="-214617"/>
          <a:ext cx="7267426" cy="4909295"/>
        </a:xfrm>
        <a:prstGeom prst="circularArrow">
          <a:avLst>
            <a:gd name="adj1" fmla="val 5274"/>
            <a:gd name="adj2" fmla="val 312630"/>
            <a:gd name="adj3" fmla="val 13509548"/>
            <a:gd name="adj4" fmla="val 17561606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685555" y="1619"/>
          <a:ext cx="2590402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kern="1200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3731591" y="47655"/>
        <a:ext cx="2498330" cy="850976"/>
      </dsp:txXfrm>
    </dsp:sp>
    <dsp:sp modelId="{1695DC22-9A36-4B48-AEFF-7E4FDFC1713F}">
      <dsp:nvSpPr>
        <dsp:cNvPr id="0" name=""/>
        <dsp:cNvSpPr/>
      </dsp:nvSpPr>
      <dsp:spPr>
        <a:xfrm>
          <a:off x="6719525" y="928908"/>
          <a:ext cx="226165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Recolectar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6765561" y="974944"/>
        <a:ext cx="2169584" cy="850976"/>
      </dsp:txXfrm>
    </dsp:sp>
    <dsp:sp modelId="{07166AA7-B419-46BE-8707-58768C01B0F0}">
      <dsp:nvSpPr>
        <dsp:cNvPr id="0" name=""/>
        <dsp:cNvSpPr/>
      </dsp:nvSpPr>
      <dsp:spPr>
        <a:xfrm>
          <a:off x="6780487" y="2986004"/>
          <a:ext cx="201823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Compilar</a:t>
          </a:r>
          <a:r>
            <a:rPr lang="en-US" sz="2800" b="1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kern="1200" dirty="0" err="1">
              <a:solidFill>
                <a:schemeClr val="tx1"/>
              </a:solidFill>
              <a:latin typeface="+mn-lt"/>
            </a:rPr>
            <a:t>Analizar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6826523" y="3032040"/>
        <a:ext cx="1926164" cy="850976"/>
      </dsp:txXfrm>
    </dsp:sp>
    <dsp:sp modelId="{03ED3239-7976-43C1-9470-0A426C83A8ED}">
      <dsp:nvSpPr>
        <dsp:cNvPr id="0" name=""/>
        <dsp:cNvSpPr/>
      </dsp:nvSpPr>
      <dsp:spPr>
        <a:xfrm>
          <a:off x="3981531" y="3986440"/>
          <a:ext cx="2131515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4027567" y="4032476"/>
        <a:ext cx="2039443" cy="850976"/>
      </dsp:txXfrm>
    </dsp:sp>
    <dsp:sp modelId="{CB7BE2BC-AC16-42C7-9D95-B7BD321D88D7}">
      <dsp:nvSpPr>
        <dsp:cNvPr id="0" name=""/>
        <dsp:cNvSpPr/>
      </dsp:nvSpPr>
      <dsp:spPr>
        <a:xfrm>
          <a:off x="639666" y="3028598"/>
          <a:ext cx="2725107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Comunicar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685702" y="3074634"/>
        <a:ext cx="2633035" cy="850976"/>
      </dsp:txXfrm>
    </dsp:sp>
    <dsp:sp modelId="{74BED3F0-1F3F-4B93-9710-4F13C5417E70}">
      <dsp:nvSpPr>
        <dsp:cNvPr id="0" name=""/>
        <dsp:cNvSpPr/>
      </dsp:nvSpPr>
      <dsp:spPr>
        <a:xfrm>
          <a:off x="577306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Actuar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623342" y="974946"/>
        <a:ext cx="2127486" cy="8509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440933" y="-100911"/>
          <a:ext cx="7267426" cy="4909295"/>
        </a:xfrm>
        <a:prstGeom prst="circularArrow">
          <a:avLst>
            <a:gd name="adj1" fmla="val 5274"/>
            <a:gd name="adj2" fmla="val 312630"/>
            <a:gd name="adj3" fmla="val 13859409"/>
            <a:gd name="adj4" fmla="val 17346269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950901" y="1619"/>
          <a:ext cx="2247491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Detect, Diagnose</a:t>
          </a:r>
        </a:p>
      </dsp:txBody>
      <dsp:txXfrm>
        <a:off x="3996937" y="47655"/>
        <a:ext cx="2155419" cy="850976"/>
      </dsp:txXfrm>
    </dsp:sp>
    <dsp:sp modelId="{1695DC22-9A36-4B48-AEFF-7E4FDFC1713F}">
      <dsp:nvSpPr>
        <dsp:cNvPr id="0" name=""/>
        <dsp:cNvSpPr/>
      </dsp:nvSpPr>
      <dsp:spPr>
        <a:xfrm>
          <a:off x="7001195" y="928908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Collect</a:t>
          </a:r>
        </a:p>
      </dsp:txBody>
      <dsp:txXfrm>
        <a:off x="7047231" y="974944"/>
        <a:ext cx="1794024" cy="850976"/>
      </dsp:txXfrm>
    </dsp:sp>
    <dsp:sp modelId="{07166AA7-B419-46BE-8707-58768C01B0F0}">
      <dsp:nvSpPr>
        <dsp:cNvPr id="0" name=""/>
        <dsp:cNvSpPr/>
      </dsp:nvSpPr>
      <dsp:spPr>
        <a:xfrm>
          <a:off x="6940446" y="2986004"/>
          <a:ext cx="1886096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Compile, Analyze</a:t>
          </a:r>
        </a:p>
      </dsp:txBody>
      <dsp:txXfrm>
        <a:off x="6986482" y="3032040"/>
        <a:ext cx="1794024" cy="850976"/>
      </dsp:txXfrm>
    </dsp:sp>
    <dsp:sp modelId="{03ED3239-7976-43C1-9470-0A426C83A8ED}">
      <dsp:nvSpPr>
        <dsp:cNvPr id="0" name=""/>
        <dsp:cNvSpPr/>
      </dsp:nvSpPr>
      <dsp:spPr>
        <a:xfrm>
          <a:off x="4202138" y="3986440"/>
          <a:ext cx="1878080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>
              <a:solidFill>
                <a:schemeClr val="tx1"/>
              </a:solidFill>
              <a:latin typeface="+mn-lt"/>
            </a:rPr>
            <a:t>Interpret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4248174" y="4032476"/>
        <a:ext cx="1786008" cy="850976"/>
      </dsp:txXfrm>
    </dsp:sp>
    <dsp:sp modelId="{CB7BE2BC-AC16-42C7-9D95-B7BD321D88D7}">
      <dsp:nvSpPr>
        <dsp:cNvPr id="0" name=""/>
        <dsp:cNvSpPr/>
      </dsp:nvSpPr>
      <dsp:spPr>
        <a:xfrm>
          <a:off x="733556" y="3028598"/>
          <a:ext cx="2725107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Communicate</a:t>
          </a:r>
        </a:p>
      </dsp:txBody>
      <dsp:txXfrm>
        <a:off x="779592" y="3074634"/>
        <a:ext cx="2633035" cy="850976"/>
      </dsp:txXfrm>
    </dsp:sp>
    <dsp:sp modelId="{74BED3F0-1F3F-4B93-9710-4F13C5417E70}">
      <dsp:nvSpPr>
        <dsp:cNvPr id="0" name=""/>
        <dsp:cNvSpPr/>
      </dsp:nvSpPr>
      <dsp:spPr>
        <a:xfrm>
          <a:off x="671196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+mn-lt"/>
            </a:rPr>
            <a:t>Take Action</a:t>
          </a:r>
        </a:p>
      </dsp:txBody>
      <dsp:txXfrm>
        <a:off x="717232" y="974946"/>
        <a:ext cx="2127486" cy="8509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FECD4-874C-476B-A915-884DFE3F2D91}">
      <dsp:nvSpPr>
        <dsp:cNvPr id="0" name=""/>
        <dsp:cNvSpPr/>
      </dsp:nvSpPr>
      <dsp:spPr>
        <a:xfrm>
          <a:off x="1378146" y="-110589"/>
          <a:ext cx="7267426" cy="4909295"/>
        </a:xfrm>
        <a:prstGeom prst="circularArrow">
          <a:avLst>
            <a:gd name="adj1" fmla="val 5274"/>
            <a:gd name="adj2" fmla="val 312630"/>
            <a:gd name="adj3" fmla="val 13619888"/>
            <a:gd name="adj4" fmla="val 17492849"/>
            <a:gd name="adj5" fmla="val 5477"/>
          </a:avLst>
        </a:prstGeom>
        <a:solidFill>
          <a:srgbClr val="00943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22474-CEB0-42DF-80DC-860C340B6EDE}">
      <dsp:nvSpPr>
        <dsp:cNvPr id="0" name=""/>
        <dsp:cNvSpPr/>
      </dsp:nvSpPr>
      <dsp:spPr>
        <a:xfrm>
          <a:off x="3661800" y="1619"/>
          <a:ext cx="2484404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Detectar</a:t>
          </a:r>
          <a:r>
            <a:rPr lang="en-US" sz="2800" b="1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kern="1200" dirty="0" err="1">
              <a:solidFill>
                <a:schemeClr val="tx1"/>
              </a:solidFill>
              <a:latin typeface="+mn-lt"/>
            </a:rPr>
            <a:t>Diagnosticar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3707836" y="47655"/>
        <a:ext cx="2392332" cy="850976"/>
      </dsp:txXfrm>
    </dsp:sp>
    <dsp:sp modelId="{1695DC22-9A36-4B48-AEFF-7E4FDFC1713F}">
      <dsp:nvSpPr>
        <dsp:cNvPr id="0" name=""/>
        <dsp:cNvSpPr/>
      </dsp:nvSpPr>
      <dsp:spPr>
        <a:xfrm>
          <a:off x="6669355" y="928908"/>
          <a:ext cx="2208487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Recolectar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6715391" y="974944"/>
        <a:ext cx="2116415" cy="850976"/>
      </dsp:txXfrm>
    </dsp:sp>
    <dsp:sp modelId="{07166AA7-B419-46BE-8707-58768C01B0F0}">
      <dsp:nvSpPr>
        <dsp:cNvPr id="0" name=""/>
        <dsp:cNvSpPr/>
      </dsp:nvSpPr>
      <dsp:spPr>
        <a:xfrm>
          <a:off x="6719783" y="2986004"/>
          <a:ext cx="1986135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Compilar</a:t>
          </a:r>
          <a:r>
            <a:rPr lang="en-US" sz="2800" b="1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2800" b="1" kern="1200" dirty="0" err="1">
              <a:solidFill>
                <a:schemeClr val="tx1"/>
              </a:solidFill>
              <a:latin typeface="+mn-lt"/>
            </a:rPr>
            <a:t>Analizar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6765819" y="3032040"/>
        <a:ext cx="1894063" cy="850976"/>
      </dsp:txXfrm>
    </dsp:sp>
    <dsp:sp modelId="{03ED3239-7976-43C1-9470-0A426C83A8ED}">
      <dsp:nvSpPr>
        <dsp:cNvPr id="0" name=""/>
        <dsp:cNvSpPr/>
      </dsp:nvSpPr>
      <dsp:spPr>
        <a:xfrm>
          <a:off x="3902853" y="3986440"/>
          <a:ext cx="2135363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Interpretar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3948889" y="4032476"/>
        <a:ext cx="2043291" cy="850976"/>
      </dsp:txXfrm>
    </dsp:sp>
    <dsp:sp modelId="{CB7BE2BC-AC16-42C7-9D95-B7BD321D88D7}">
      <dsp:nvSpPr>
        <dsp:cNvPr id="0" name=""/>
        <dsp:cNvSpPr/>
      </dsp:nvSpPr>
      <dsp:spPr>
        <a:xfrm>
          <a:off x="743006" y="3028598"/>
          <a:ext cx="2364919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Comunicar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789042" y="3074634"/>
        <a:ext cx="2272847" cy="850976"/>
      </dsp:txXfrm>
    </dsp:sp>
    <dsp:sp modelId="{74BED3F0-1F3F-4B93-9710-4F13C5417E70}">
      <dsp:nvSpPr>
        <dsp:cNvPr id="0" name=""/>
        <dsp:cNvSpPr/>
      </dsp:nvSpPr>
      <dsp:spPr>
        <a:xfrm>
          <a:off x="500551" y="928910"/>
          <a:ext cx="2219558" cy="943048"/>
        </a:xfrm>
        <a:prstGeom prst="roundRect">
          <a:avLst/>
        </a:prstGeom>
        <a:solidFill>
          <a:schemeClr val="bg1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chemeClr val="tx1"/>
              </a:solidFill>
              <a:latin typeface="+mn-lt"/>
            </a:rPr>
            <a:t>Actuar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546587" y="974946"/>
        <a:ext cx="2127486" cy="8509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8C582D-57FA-440E-871D-E05E903132A5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Haga clic para editar los estilos de texto maestro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D3FF4-08AF-46DE-8D28-F25B551EB0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721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FqS4oXvFTTcR-Og9EBlZplOdWKVeze9F/view?usp=share_link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s-ES" b="1" i="0" noProof="0" dirty="0"/>
              <a:t>Notas para el instructor: </a:t>
            </a:r>
            <a:endParaRPr lang="es-ES" noProof="0" dirty="0"/>
          </a:p>
          <a:p>
            <a:pPr marL="177845" lvl="0" indent="-101644" algn="l" rtl="0"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es-ES" i="1" noProof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s-ES" sz="1800" i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Siéntase en la libertad de modificar esta presentación  según sea necesario para adaptarla a su contexto local. Si se hicieron modificaciones, por favor indicarlo usando este enunciado: </a:t>
            </a:r>
            <a:r>
              <a:rPr lang="es-ES" sz="1800" b="1" i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"Esta presentación ha sido modificada en parte de la versión original de los CDC"</a:t>
            </a:r>
            <a:r>
              <a:rPr lang="es-ES" sz="1800" i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 en esta diapositiva.</a:t>
            </a:r>
            <a:endParaRPr lang="es-ES" sz="18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es-ES" b="1" noProof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s-ES" b="1" noProof="0" dirty="0"/>
              <a:t>Dar la bienvenida a los participantes al Programa de Formación en Epidemiología de Campo (</a:t>
            </a:r>
            <a:r>
              <a:rPr lang="es-ES" b="1" i="1" noProof="0" dirty="0"/>
              <a:t>es decir, el FETP </a:t>
            </a:r>
            <a:r>
              <a:rPr lang="es-ES" b="1" i="1" noProof="0" dirty="0" err="1"/>
              <a:t>Frontline</a:t>
            </a:r>
            <a:r>
              <a:rPr lang="es-ES" b="1" i="1" noProof="0" dirty="0"/>
              <a:t> utilizando el enfoque Una Sola Salud</a:t>
            </a:r>
            <a:r>
              <a:rPr lang="es-ES" b="1" noProof="0" dirty="0"/>
              <a:t>). </a:t>
            </a:r>
            <a:r>
              <a:rPr lang="es-ES" b="1" i="0" noProof="0" dirty="0"/>
              <a:t>Destaque/refuerce los puntos clave relacionados a la importancia de esta formación, tal y como se indicaron en la ceremonia de inauguración (</a:t>
            </a:r>
            <a:r>
              <a:rPr lang="es-ES" b="1" i="1" noProof="0" dirty="0"/>
              <a:t>si procede</a:t>
            </a:r>
            <a:r>
              <a:rPr lang="es-ES" b="1" i="0" noProof="0" dirty="0"/>
              <a:t>).</a:t>
            </a: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noProof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b="1" u="sng" noProof="0" dirty="0"/>
              <a:t>Diga: </a:t>
            </a:r>
            <a:r>
              <a:rPr lang="es-ES" noProof="0" dirty="0"/>
              <a:t>¡Felicidades por haber sido seleccionado para participar en esta formación! Usted ha sido seleccionado para participar porque ocupa un puesto clave. Por lo tanto, tiene la oportunidad de influir y mejorar la forma en que se detectan y notifican las enfermedades, así como en la capacidad de respuesta de las instituciones.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ES" noProof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b="1" u="sng" noProof="0" dirty="0"/>
              <a:t>Diga: </a:t>
            </a:r>
            <a:r>
              <a:rPr lang="es-ES" noProof="0" dirty="0"/>
              <a:t>Esta versión 3.0 incluye las lecciones aprendidas de la aplicación del programa en más de 60 países y las necesidades cambiantes de nuestro mundo interconectado. Le animamos a participar activamente en todas las actividades para maximizar su aprendizaje y el desarrollo de capacidades en la prevención, detección, notificación y respuesta a epidemias y otras amenazas para la salud. !Su papel es importante para proteger la salud pública y salvar vidas!</a:t>
            </a:r>
            <a:endParaRPr lang="es-ES" noProof="0" dirty="0">
              <a:solidFill>
                <a:schemeClr val="tx1"/>
              </a:solidFill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ES" noProof="0" dirty="0">
              <a:solidFill>
                <a:schemeClr val="tx1"/>
              </a:solidFill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b="1" u="sng" noProof="0" dirty="0"/>
              <a:t>Diga: </a:t>
            </a:r>
            <a:r>
              <a:rPr lang="es-ES" noProof="0" dirty="0">
                <a:solidFill>
                  <a:srgbClr val="FF0000"/>
                </a:solidFill>
              </a:rPr>
              <a:t>Durante esta formación, utilizará la “Guía del participante” para tomar notas sobre las presentaciones y el “Cuaderno de ejercicios del participante” para realizar los ejercicios.</a:t>
            </a:r>
          </a:p>
          <a:p>
            <a:pPr marL="177845" lvl="0" indent="-17784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lang="es-GT" noProof="0" dirty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GT" noProof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D3FF4-08AF-46DE-8D28-F25B551EB0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653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 err="1">
                <a:latin typeface="+mn-lt"/>
              </a:rPr>
              <a:t>Notas</a:t>
            </a:r>
            <a:r>
              <a:rPr lang="en-US" b="1" i="0" dirty="0">
                <a:latin typeface="+mn-lt"/>
              </a:rPr>
              <a:t> para el instructor</a:t>
            </a:r>
            <a:r>
              <a:rPr lang="en-US" b="1" i="1" dirty="0">
                <a:latin typeface="+mn-lt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i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u="sng" dirty="0"/>
              <a:t>Diga: </a:t>
            </a:r>
            <a:r>
              <a:rPr lang="en-US" b="0" u="none" dirty="0"/>
              <a:t>Antes de darles la oportunidad de presentarse, </a:t>
            </a:r>
            <a:r>
              <a:rPr lang="en-US" b="0" i="0" dirty="0">
                <a:latin typeface="+mn-lt"/>
              </a:rPr>
              <a:t>he aquí un mensaje del Equipo FETP de los Centros para el Control y la Prevención de Enfermedades (CDC) de los </a:t>
            </a:r>
            <a:r>
              <a:rPr lang="en-US" b="0" i="0" dirty="0" err="1">
                <a:latin typeface="+mn-lt"/>
              </a:rPr>
              <a:t>Estados</a:t>
            </a:r>
            <a:r>
              <a:rPr lang="en-US" b="0" i="0" dirty="0">
                <a:latin typeface="+mn-lt"/>
              </a:rPr>
              <a:t> Unidos de América, en Atlanta.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1" dirty="0">
                <a:latin typeface="+mn-lt"/>
              </a:rPr>
              <a:t>     Enlace al vídeo: </a:t>
            </a:r>
            <a:r>
              <a:rPr lang="en-US" sz="180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https://drive.google.com/file/d/1FqS4oXvFTTcR-Og9EBlZplOdWKVeze9F/view?usp=share_link</a:t>
            </a:r>
            <a:r>
              <a:rPr lang="en-US" sz="180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D3FF4-08AF-46DE-8D28-F25B551EB0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924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i="0" dirty="0"/>
              <a:t>Notas para el </a:t>
            </a:r>
            <a:r>
              <a:rPr lang="es-ES" b="1" i="0" noProof="0" dirty="0"/>
              <a:t>instructor</a:t>
            </a:r>
            <a:r>
              <a:rPr lang="es-ES" b="1" i="1" noProof="0" dirty="0"/>
              <a:t>: </a:t>
            </a:r>
            <a:endParaRPr lang="es-ES" noProof="0" dirty="0"/>
          </a:p>
          <a:p>
            <a:endParaRPr lang="es-ES" noProof="0" dirty="0"/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s-ES" b="1" i="0" noProof="0" dirty="0"/>
              <a:t>Los instructores deben inicar las presentaciones con una </a:t>
            </a:r>
            <a:r>
              <a:rPr lang="es-ES" b="1" i="1" u="sng" noProof="0" dirty="0"/>
              <a:t>breve </a:t>
            </a:r>
            <a:r>
              <a:rPr lang="es-ES" b="1" i="0" noProof="0" dirty="0"/>
              <a:t>pero concisa presentación de sí mismos, que incluya: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ES" b="1" i="1" noProof="0" dirty="0"/>
              <a:t>Su nombre completo, y cargo y responsabilidades en su puesto actual</a:t>
            </a:r>
            <a:endParaRPr lang="es-ES" b="1" noProof="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ES" b="1" i="1" noProof="0" dirty="0"/>
              <a:t>Describa brevemente qué le califica para impartir esta formación de FETP-</a:t>
            </a:r>
            <a:r>
              <a:rPr lang="es-ES" b="1" i="1" noProof="0" dirty="0" err="1"/>
              <a:t>Frontline</a:t>
            </a:r>
            <a:r>
              <a:rPr lang="es-ES" b="1" i="1" noProof="0" dirty="0"/>
              <a:t> &lt;CLICK&gt;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s-ES" b="1" i="1" noProof="0" dirty="0"/>
          </a:p>
          <a:p>
            <a:pPr marL="171450" lvl="0" indent="-171450">
              <a:buFont typeface="Wingdings" panose="05000000000000000000" pitchFamily="2" charset="2"/>
              <a:buChar char="v"/>
            </a:pPr>
            <a:r>
              <a:rPr lang="es-ES" b="1" i="1" noProof="0" dirty="0"/>
              <a:t>Presente al resto de instructores y al personal de apoyo y/u observadores en la sala</a:t>
            </a:r>
          </a:p>
          <a:p>
            <a:pPr marL="635045" marR="0" lvl="1" indent="-17784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b="1" i="1" noProof="0" dirty="0"/>
              <a:t>Permita que los invitados hablen </a:t>
            </a:r>
            <a:r>
              <a:rPr lang="es-ES" b="1" i="0" u="sng" noProof="0" dirty="0"/>
              <a:t>brevemente </a:t>
            </a:r>
            <a:r>
              <a:rPr lang="es-ES" b="1" i="1" noProof="0" dirty="0"/>
              <a:t>si lo desea &lt;CLICK&gt;</a:t>
            </a:r>
          </a:p>
          <a:p>
            <a:pPr marL="635045" lvl="1" indent="-177845">
              <a:buFont typeface="Arial" panose="020B0604020202020204" pitchFamily="34" charset="0"/>
              <a:buChar char="•"/>
            </a:pPr>
            <a:endParaRPr lang="es-ES" b="1" noProof="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ES" b="1" i="1" u="sng" noProof="0" dirty="0"/>
              <a:t>Pida a </a:t>
            </a:r>
            <a:r>
              <a:rPr lang="es-ES" i="1" noProof="0" dirty="0"/>
              <a:t>los participantes que se presenten </a:t>
            </a:r>
            <a:r>
              <a:rPr lang="es-ES" i="1" u="sng" noProof="0" dirty="0"/>
              <a:t>brevemente</a:t>
            </a:r>
            <a:r>
              <a:rPr lang="es-ES" i="1" noProof="0" dirty="0"/>
              <a:t>, de acuerdo con las viñetas de la diapositiva: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ES" b="1" i="1" u="sng" noProof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b="1" i="1" u="sng" noProof="0" dirty="0"/>
              <a:t>Gestione las </a:t>
            </a:r>
            <a:r>
              <a:rPr lang="es-ES" b="0" i="0" noProof="0" dirty="0"/>
              <a:t>expectativas basándose en los comentarios de los participantes y en los temas que se abarcaran durante esta formación.  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s-ES" i="1" noProof="0" dirty="0"/>
          </a:p>
          <a:p>
            <a:pPr algn="l"/>
            <a:r>
              <a:rPr lang="es-ES" b="1" i="1" u="sng" noProof="0" dirty="0"/>
              <a:t>Opcional</a:t>
            </a:r>
            <a:r>
              <a:rPr lang="es-ES" i="1" noProof="0" dirty="0"/>
              <a:t>: Las expectativas de los participantes pueden </a:t>
            </a:r>
            <a:r>
              <a:rPr lang="es-ES" b="0" i="0" dirty="0">
                <a:solidFill>
                  <a:srgbClr val="000000"/>
                </a:solidFill>
                <a:effectLst/>
                <a:latin typeface="Inter"/>
              </a:rPr>
              <a:t>escribirse en una </a:t>
            </a:r>
            <a:r>
              <a:rPr lang="es-ES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gran hoja de papel o cartulina y pegarla en la pared para que el resto de la clase pueda verla. </a:t>
            </a:r>
            <a:r>
              <a:rPr lang="es-ES" sz="1200" i="1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 pueden marcar las expectativas repetidas. El instructor puede colocar este papel con las expectativas en el aula y usarla como referencia </a:t>
            </a:r>
            <a:r>
              <a:rPr lang="es-ES" i="1" noProof="0" dirty="0"/>
              <a:t>al final del entrenamiento para asegurarse de que se han cumplido las expectativas que están alineadas con los temas cubiertos durante esta formación.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i="1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i="1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i="1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i="1" dirty="0"/>
          </a:p>
          <a:p>
            <a:pPr marL="2000250" lvl="4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D3FF4-08AF-46DE-8D28-F25B551EB0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308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dirty="0"/>
              <a:t>Notas para el instructor: </a:t>
            </a:r>
            <a:endParaRPr lang="es-E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" b="1" u="sng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b="1" u="sng" dirty="0"/>
              <a:t>Diga: </a:t>
            </a:r>
            <a:r>
              <a:rPr lang="es-ES" dirty="0"/>
              <a:t>Para sacar el máximo partido de esta formación, ¿cuáles son las reglas básicas que todos debemos seguir?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b="0" i="1" u="none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b="1" i="0" u="sng" dirty="0"/>
              <a:t>Permita que: </a:t>
            </a:r>
            <a:r>
              <a:rPr lang="es-ES" i="0" dirty="0"/>
              <a:t>los participantes propongan reglas básicas. Si es necesario, pregunte a los participantes ¿A qué hora debemos llegar cada día (</a:t>
            </a:r>
            <a:r>
              <a:rPr lang="es-ES" i="1" dirty="0"/>
              <a:t>es decir, llegar a tiempo</a:t>
            </a:r>
            <a:r>
              <a:rPr lang="es-ES" i="0" dirty="0"/>
              <a:t>)?  ¿Qué debemos hacer si recibimos una llamada? etc. </a:t>
            </a:r>
            <a:r>
              <a:rPr lang="es-ES" b="1" i="1" dirty="0"/>
              <a:t>&lt;</a:t>
            </a:r>
            <a:r>
              <a:rPr lang="es-ES" b="1" i="1" noProof="0" dirty="0"/>
              <a:t>CLICK</a:t>
            </a:r>
            <a:r>
              <a:rPr lang="es-ES" b="1" i="1" dirty="0"/>
              <a:t>&gt; </a:t>
            </a:r>
            <a:r>
              <a:rPr lang="es-ES" dirty="0"/>
              <a:t>para mostrar el gráfico en el que se resaltan las reglas básicas “escenciales" y refuerce las que se compartan pero no aparezcan en la diapositiva (</a:t>
            </a:r>
            <a:r>
              <a:rPr lang="es-ES" i="1" dirty="0"/>
              <a:t>por ejemplo, los participantes deben volver a tiempo del descanso y del almuerzo, el instructor debe hablar despacio/claro, el instructor debe gestionar el tiempo, etc</a:t>
            </a:r>
            <a:r>
              <a:rPr lang="es-ES" dirty="0"/>
              <a:t>.).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ES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b="1" u="sng" dirty="0"/>
              <a:t>Agradezca a: </a:t>
            </a:r>
            <a:r>
              <a:rPr lang="es-ES" b="0" dirty="0"/>
              <a:t>los participantes que hayan establecido y aceptado seguir estas reglas básicas.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b="0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b="1" u="sng" dirty="0"/>
              <a:t>Diga: </a:t>
            </a:r>
            <a:r>
              <a:rPr lang="es-ES" b="0" dirty="0"/>
              <a:t>¡Estas reglas harán que nuestro tiempo juntos sea más agradable y productivo!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ES" b="1" i="1" u="sng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b="1" i="1" u="sng" dirty="0"/>
              <a:t>Opcional: </a:t>
            </a:r>
            <a:r>
              <a:rPr lang="es-ES" i="1" dirty="0"/>
              <a:t>Las reglas básicas también se pueden anotar en un rótulo/ cartulina y pegarlo a la pared para exhibirlas.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i="1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s-ES" b="1" i="1" dirty="0"/>
              <a:t>Aproveche este momento para tratar otras cuestiones relacionadas con la organización (por ejemplo, informar a los participantes de la ubicación de los baños, dónde será el almuerzo (si es que se ofrecerá), etc.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D3FF4-08AF-46DE-8D28-F25B551EB0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697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GT" b="1" i="0" noProof="0" dirty="0"/>
              <a:t>Notas para el instructor: </a:t>
            </a:r>
            <a:endParaRPr lang="es-GT" i="0" noProof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GT" b="1" i="1" noProof="0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GT" b="1" u="sng" noProof="0" dirty="0"/>
              <a:t>Diga: </a:t>
            </a:r>
            <a:r>
              <a:rPr lang="es-GT" noProof="0" dirty="0"/>
              <a:t>Nos gustaría identificar o elegir a un participante para que actúe como representante de la clase.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es-GT" i="1" noProof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s-GT" b="1" i="1" noProof="0" dirty="0"/>
              <a:t>Algunos programas se refieren a esta persona como el Presidente de la clase. Algunos programas nombran al ganador de la elección como representante de la clase/Presidente y al segundo más votado como representante adjunto de la clase/Vicepresidente.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GT" b="1" u="sng" noProof="0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GT" b="1" i="0" u="none" noProof="0" dirty="0"/>
              <a:t>Esta persona se encargará de</a:t>
            </a:r>
            <a:r>
              <a:rPr lang="es-GT" b="0" i="0" u="none" noProof="0" dirty="0"/>
              <a:t>:</a:t>
            </a:r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GT" noProof="0" dirty="0"/>
              <a:t>Servir de enlace para compartir información entre los participantes de la cohorte y los facilitadores del curso. (</a:t>
            </a:r>
            <a:r>
              <a:rPr lang="es-GT" i="1" noProof="0" dirty="0"/>
              <a:t>Por ejemplo: A veces, el Director del Programa o el Asesor Residente (AR) pueden necesitar compartir información con sus compañeros fuera de las horas de clase).</a:t>
            </a:r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GT" noProof="0" dirty="0"/>
              <a:t>Ser el contacto principal del Director del Programa o del </a:t>
            </a:r>
            <a:r>
              <a:rPr lang="es-GT" i="0" noProof="0" dirty="0"/>
              <a:t>Asesor Residente </a:t>
            </a:r>
            <a:r>
              <a:rPr lang="es-GT" i="1" noProof="0" dirty="0"/>
              <a:t>(</a:t>
            </a:r>
            <a:r>
              <a:rPr lang="es-GT" noProof="0" dirty="0"/>
              <a:t>AR) con la cohorte,  debiendo compartir la información que este le dé con el resto de sus compañeros la clase.</a:t>
            </a:r>
            <a:endParaRPr lang="es-GT" i="0" noProof="0" dirty="0"/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GT" i="0" noProof="0" dirty="0"/>
              <a:t>Comunicar las preocupaciones o problemas de la clase al Director del Programa o Asesor Residente.</a:t>
            </a:r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GT" noProof="0" dirty="0"/>
              <a:t>Ayudar a que se cumplan otras reglas básicas. (</a:t>
            </a:r>
            <a:r>
              <a:rPr lang="es-GT" i="1" noProof="0" dirty="0"/>
              <a:t>Por ejemplo: Ayudar a que los participantes vuelvan a tiempo al salón de clase después de los recesos).</a:t>
            </a:r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GT" noProof="0" dirty="0"/>
              <a:t>En la graduación, representar a su promoción/ cohorte, presentando los reconocimientos en nombre de la misma.</a:t>
            </a:r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GT" noProof="0" dirty="0"/>
              <a:t>Actuar como punto de contacto y representante de la cohorte, una vez se hayan graduado.</a:t>
            </a:r>
          </a:p>
          <a:p>
            <a:pPr marL="45720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GT" noProof="0" dirty="0"/>
              <a:t> </a:t>
            </a:r>
            <a:endParaRPr lang="es-GT" b="1" i="1" noProof="0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GT" b="0" i="0" noProof="0"/>
              <a:t>Pida voluntarios o nominaciones y/o proceda a una votación. </a:t>
            </a:r>
            <a:endParaRPr lang="es-GT" b="0" i="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D3FF4-08AF-46DE-8D28-F25B551EB0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3004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s-GT" sz="1200" b="1" noProof="0" dirty="0">
                <a:latin typeface="+mn-lt"/>
                <a:ea typeface="Calibri"/>
                <a:cs typeface="Calibri"/>
                <a:sym typeface="Calibri"/>
              </a:rPr>
              <a:t>Notas para el instructor:</a:t>
            </a:r>
            <a:endParaRPr lang="es-GT" noProof="0" dirty="0">
              <a:latin typeface="+mn-l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s-GT" noProof="0" dirty="0">
              <a:latin typeface="+mn-lt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s-GT" b="1" u="sng" noProof="0" dirty="0"/>
              <a:t>Diga</a:t>
            </a:r>
            <a:r>
              <a:rPr lang="es-GT" b="1" u="none" noProof="0" dirty="0"/>
              <a:t>: </a:t>
            </a:r>
            <a:r>
              <a:rPr lang="es-GT" noProof="0" dirty="0">
                <a:latin typeface="+mn-lt"/>
              </a:rPr>
              <a:t>Verá estos iconos a lo largo de las presentaciones. Sirven para llamar su atención sobre distintos elementos durante las sesiones.</a:t>
            </a:r>
            <a:endParaRPr lang="es-GT" noProof="0" dirty="0">
              <a:latin typeface="+mn-lt"/>
              <a:cs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US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D3FF4-08AF-46DE-8D28-F25B551EB0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684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s-GT" sz="1200" b="1" i="0" u="none" strike="noStrike" cap="none" noProof="0" dirty="0">
                <a:solidFill>
                  <a:srgbClr val="000000"/>
                </a:solidFill>
                <a:latin typeface="+mn-lt"/>
                <a:ea typeface="Calibri"/>
                <a:cs typeface="Calibri"/>
                <a:sym typeface="Calibri"/>
              </a:rPr>
              <a:t>Notas para el instructor: </a:t>
            </a:r>
            <a:endParaRPr lang="es-GT" noProof="0" dirty="0">
              <a:latin typeface="+mn-l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4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s-GT" sz="1200" b="1" i="0" u="none" strike="noStrike" cap="none" noProof="0" dirty="0">
              <a:solidFill>
                <a:srgbClr val="000000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124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  <a:tabLst/>
              <a:defRPr/>
            </a:pPr>
            <a:r>
              <a:rPr lang="es-GT" b="1" u="sng" noProof="0" dirty="0"/>
              <a:t>Diga: </a:t>
            </a:r>
            <a:r>
              <a:rPr lang="es-GT" sz="1200" b="0" i="0" u="none" strike="noStrike" cap="none" noProof="0" dirty="0">
                <a:solidFill>
                  <a:srgbClr val="000000"/>
                </a:solidFill>
                <a:latin typeface="+mn-lt"/>
                <a:ea typeface="Calibri"/>
                <a:cs typeface="Calibri"/>
                <a:sym typeface="Calibri"/>
              </a:rPr>
              <a:t>El objetivo principal del FETP-</a:t>
            </a:r>
            <a:r>
              <a:rPr lang="es-GT" sz="1200" b="0" i="0" u="none" strike="noStrike" cap="none" noProof="0" dirty="0" err="1">
                <a:solidFill>
                  <a:srgbClr val="000000"/>
                </a:solidFill>
                <a:latin typeface="+mn-lt"/>
                <a:ea typeface="Calibri"/>
                <a:cs typeface="Calibri"/>
                <a:sym typeface="Calibri"/>
              </a:rPr>
              <a:t>Frontline</a:t>
            </a:r>
            <a:r>
              <a:rPr lang="es-GT" sz="1200" b="0" i="0" u="none" strike="noStrike" cap="none" noProof="0" dirty="0">
                <a:solidFill>
                  <a:srgbClr val="000000"/>
                </a:solidFill>
                <a:latin typeface="+mn-lt"/>
                <a:ea typeface="Calibri"/>
                <a:cs typeface="Calibri"/>
                <a:sym typeface="Calibri"/>
              </a:rPr>
              <a:t> es mejorar </a:t>
            </a:r>
            <a:r>
              <a:rPr lang="es-GT" sz="1200" noProof="0" dirty="0">
                <a:latin typeface="+mn-lt"/>
              </a:rPr>
              <a:t>la capacidad epidemiológica de los ministerios, especialmente a nivel distrital, mediante el fortalecimiento de la vigilancia de la salud pública y la capacidad de respuesta, a través de estos cuatro objetivos específicos.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24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None/>
              <a:tabLst/>
              <a:defRPr/>
            </a:pPr>
            <a:endParaRPr lang="es-GT" sz="1200" noProof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124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v"/>
              <a:tabLst/>
              <a:defRPr/>
            </a:pPr>
            <a:r>
              <a:rPr lang="es-GT" sz="1200" b="1" i="1" noProof="0" dirty="0">
                <a:latin typeface="+mn-lt"/>
              </a:rPr>
              <a:t>Los objetivos específicos pueden leerse en voz alta o se puede dar tiempo a los participantes para que los lean en silencio.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24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None/>
              <a:tabLst/>
              <a:defRPr/>
            </a:pPr>
            <a:endParaRPr lang="es-GT" sz="1200" b="1" noProof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124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  <a:tabLst/>
              <a:defRPr/>
            </a:pPr>
            <a:r>
              <a:rPr lang="es-GT" b="1" u="sng" noProof="0" dirty="0"/>
              <a:t>Diga: </a:t>
            </a:r>
            <a:r>
              <a:rPr lang="es-GT" sz="1200" b="0" i="0" u="none" strike="noStrike" cap="none" noProof="0" dirty="0">
                <a:solidFill>
                  <a:srgbClr val="000000"/>
                </a:solidFill>
                <a:latin typeface="+mn-lt"/>
                <a:ea typeface="Calibri"/>
                <a:cs typeface="Calibri"/>
                <a:sym typeface="Calibri"/>
              </a:rPr>
              <a:t>Este plan de estudios enfatiza en la importancia de la colaboración multisectorial entre los sectores humano, animal y medioambiental, mientras enseña los principios de la vigilancia de la salud pública y la investigación de enfermedades. </a:t>
            </a:r>
            <a:endParaRPr lang="es-GT" noProof="0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D3FF4-08AF-46DE-8D28-F25B551EB0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55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err="1">
                <a:latin typeface="+mn-lt"/>
                <a:ea typeface="Calibri"/>
                <a:cs typeface="Calibri"/>
                <a:sym typeface="Calibri"/>
              </a:rPr>
              <a:t>Notas</a:t>
            </a:r>
            <a:r>
              <a:rPr lang="en-US" sz="1200" b="1" dirty="0">
                <a:latin typeface="+mn-lt"/>
                <a:ea typeface="Calibri"/>
                <a:cs typeface="Calibri"/>
                <a:sym typeface="Calibri"/>
              </a:rPr>
              <a:t> para el instructor:</a:t>
            </a:r>
            <a:endParaRPr lang="en-US" dirty="0">
              <a:latin typeface="+mn-lt"/>
            </a:endParaRPr>
          </a:p>
          <a:p>
            <a:pPr marL="0" lvl="0" indent="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None/>
            </a:pPr>
            <a:endParaRPr lang="en-US" sz="1200" dirty="0">
              <a:latin typeface="+mn-lt"/>
              <a:ea typeface="Calibri"/>
              <a:cs typeface="Calibri"/>
              <a:sym typeface="Calibri"/>
            </a:endParaRPr>
          </a:p>
          <a:p>
            <a:pPr marL="171450" lvl="0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u="sng" dirty="0"/>
              <a:t>Diga: </a:t>
            </a: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FETP-Frontline utiliza un enfoque práctico y basado en la acción para la vigilancia y la investigación de brotes. La población meta es el personal de vigilancia a nivel de distrito de diversos sectores (</a:t>
            </a:r>
            <a:r>
              <a:rPr lang="en-US" sz="1200" i="1" dirty="0">
                <a:latin typeface="+mn-lt"/>
                <a:ea typeface="Calibri"/>
                <a:cs typeface="Calibri"/>
                <a:sym typeface="Calibri"/>
              </a:rPr>
              <a:t>humano, animal y medioambiental</a:t>
            </a: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) y quienes les supervisan o reciben información de ellos. El programa incluye talleres en el aula y proyectos en el puesto de trabajo:</a:t>
            </a:r>
          </a:p>
          <a:p>
            <a:pPr marL="0" lvl="0" indent="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dirty="0">
              <a:latin typeface="+mn-lt"/>
              <a:ea typeface="+mn-ea"/>
              <a:cs typeface="+mn-cs"/>
              <a:sym typeface="Calibri"/>
            </a:endParaRPr>
          </a:p>
          <a:p>
            <a:pPr marL="171450" lvl="0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El Taller 1 (</a:t>
            </a:r>
            <a:r>
              <a:rPr lang="en-US" sz="1200" i="1" dirty="0">
                <a:latin typeface="+mn-lt"/>
                <a:ea typeface="Calibri"/>
                <a:cs typeface="Calibri"/>
                <a:sym typeface="Calibri"/>
              </a:rPr>
              <a:t>5-6 días</a:t>
            </a: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) se centra en la Vigilancia, en particular:</a:t>
            </a:r>
            <a:endParaRPr lang="en-US" sz="1200" dirty="0">
              <a:latin typeface="+mn-lt"/>
              <a:ea typeface="+mn-ea"/>
              <a:cs typeface="+mn-cs"/>
              <a:sym typeface="Calibri"/>
            </a:endParaRP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Recopilación de datos</a:t>
            </a:r>
            <a:endParaRPr lang="en-US" sz="1200" dirty="0">
              <a:latin typeface="+mn-lt"/>
              <a:ea typeface="+mn-ea"/>
              <a:cs typeface="+mn-cs"/>
              <a:sym typeface="Calibri"/>
            </a:endParaRP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Análisis de datos</a:t>
            </a:r>
            <a:endParaRPr lang="en-US" sz="1200" dirty="0">
              <a:latin typeface="+mn-lt"/>
              <a:ea typeface="+mn-ea"/>
              <a:cs typeface="+mn-cs"/>
              <a:sym typeface="Calibri"/>
            </a:endParaRP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Resumir y compartir datos </a:t>
            </a:r>
            <a:r>
              <a:rPr lang="en-US" sz="1200" b="1" dirty="0">
                <a:latin typeface="+mn-lt"/>
                <a:ea typeface="Calibri"/>
                <a:cs typeface="Calibri"/>
                <a:sym typeface="Calibri"/>
              </a:rPr>
              <a:t>&lt;CLICK&gt;</a:t>
            </a: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00" b="1" dirty="0">
              <a:latin typeface="+mn-lt"/>
              <a:ea typeface="+mn-ea"/>
              <a:cs typeface="+mn-cs"/>
              <a:sym typeface="Calibri"/>
            </a:endParaRPr>
          </a:p>
          <a:p>
            <a:pPr marL="171450" lvl="0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u="sng" dirty="0"/>
              <a:t>Diga: </a:t>
            </a: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Durante el Intervalo de campo 1 (</a:t>
            </a:r>
            <a:r>
              <a:rPr lang="en-US" sz="1200" i="1" dirty="0">
                <a:latin typeface="+mn-lt"/>
                <a:ea typeface="Calibri"/>
                <a:cs typeface="Calibri"/>
                <a:sym typeface="Calibri"/>
              </a:rPr>
              <a:t>4-5 semanas</a:t>
            </a: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), cuando esté de vuelta en su trabajo, llevará a cabo proyectos de campo en el lugar de trabajo que apoyen su trabajo habitual, y coordinará las actividades con otros sectores en la medida de lo posible. Los proyectos incluirán:</a:t>
            </a: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Revisión y resumen de los datos de vigilancia</a:t>
            </a: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Auditoría de la calidad de los datos</a:t>
            </a: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FF0000"/>
                </a:solidFill>
                <a:latin typeface="+mn-lt"/>
                <a:ea typeface="Calibri"/>
                <a:cs typeface="Calibri"/>
                <a:sym typeface="Calibri"/>
              </a:rPr>
              <a:t>Visita intersectorial </a:t>
            </a: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FF0000"/>
                </a:solidFill>
                <a:latin typeface="+mn-lt"/>
                <a:ea typeface="Calibri"/>
                <a:cs typeface="Calibri"/>
                <a:sym typeface="Calibri"/>
              </a:rPr>
              <a:t>Informe de vigilancia con enfoque de Una Sola Salud</a:t>
            </a:r>
          </a:p>
          <a:p>
            <a:pPr marL="457200" lvl="1" indent="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dirty="0">
              <a:latin typeface="+mn-lt"/>
              <a:ea typeface="+mn-ea"/>
              <a:cs typeface="+mn-cs"/>
              <a:sym typeface="Calibri"/>
            </a:endParaRPr>
          </a:p>
          <a:p>
            <a:pPr marL="171450" lvl="0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u="sng" dirty="0"/>
              <a:t>Diga: </a:t>
            </a: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El Taller 2 (</a:t>
            </a:r>
            <a:r>
              <a:rPr lang="en-US" sz="1200" i="1" dirty="0">
                <a:latin typeface="+mn-lt"/>
                <a:ea typeface="Calibri"/>
                <a:cs typeface="Calibri"/>
                <a:sym typeface="Calibri"/>
              </a:rPr>
              <a:t>5 días</a:t>
            </a: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) se centra en la investigación de brotes. Deberá realizar una breve presentación oral para compartir los resultados de sus proyectos del Intervalo de campo 1. A </a:t>
            </a:r>
            <a:r>
              <a:rPr lang="en-US" sz="1200" dirty="0" err="1">
                <a:latin typeface="+mn-lt"/>
                <a:ea typeface="Calibri"/>
                <a:cs typeface="Calibri"/>
                <a:sym typeface="Calibri"/>
              </a:rPr>
              <a:t>continuación</a:t>
            </a: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, el taller 2 abarcará:</a:t>
            </a:r>
            <a:endParaRPr lang="en-US" sz="1200" dirty="0">
              <a:latin typeface="+mn-lt"/>
              <a:ea typeface="+mn-ea"/>
              <a:cs typeface="+mn-cs"/>
              <a:sym typeface="Calibri"/>
            </a:endParaRP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Investigación y respuesta a los brotes</a:t>
            </a:r>
            <a:endParaRPr lang="en-US" sz="1200" dirty="0">
              <a:latin typeface="+mn-lt"/>
              <a:ea typeface="+mn-ea"/>
              <a:cs typeface="+mn-cs"/>
              <a:sym typeface="Calibri"/>
            </a:endParaRP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Análisis de los problemas de salud pública</a:t>
            </a:r>
            <a:endParaRPr lang="en-US" sz="1200" dirty="0">
              <a:latin typeface="+mn-lt"/>
              <a:ea typeface="+mn-ea"/>
              <a:cs typeface="+mn-cs"/>
              <a:sym typeface="Calibri"/>
            </a:endParaRP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Comunicación científica </a:t>
            </a:r>
            <a:r>
              <a:rPr lang="en-US" sz="1200" b="1" dirty="0">
                <a:latin typeface="+mn-lt"/>
                <a:ea typeface="Calibri"/>
                <a:cs typeface="Calibri"/>
                <a:sym typeface="Calibri"/>
              </a:rPr>
              <a:t>&lt;CLICK&gt;</a:t>
            </a: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00" b="1" dirty="0">
              <a:latin typeface="+mn-lt"/>
              <a:ea typeface="+mn-ea"/>
              <a:cs typeface="+mn-cs"/>
              <a:sym typeface="Calibri"/>
            </a:endParaRPr>
          </a:p>
          <a:p>
            <a:pPr marL="171450" lvl="0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u="sng" dirty="0"/>
              <a:t>Diga: </a:t>
            </a: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Intervalo de campo 2 (</a:t>
            </a:r>
            <a:r>
              <a:rPr lang="en-US" sz="1200" i="1" dirty="0">
                <a:latin typeface="+mn-lt"/>
                <a:ea typeface="Calibri"/>
                <a:cs typeface="Calibri"/>
                <a:sym typeface="Calibri"/>
              </a:rPr>
              <a:t>4-5 semanas</a:t>
            </a: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) los proyectos de campo incluirán:</a:t>
            </a:r>
            <a:endParaRPr lang="en-US" sz="1200" dirty="0">
              <a:latin typeface="+mn-lt"/>
              <a:ea typeface="+mn-ea"/>
              <a:cs typeface="+mn-cs"/>
              <a:sym typeface="Calibri"/>
            </a:endParaRP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Continuación de la revision y resumen de los datos de vigilancia</a:t>
            </a:r>
            <a:endParaRPr lang="en-US" sz="1200" dirty="0">
              <a:latin typeface="+mn-lt"/>
              <a:ea typeface="+mn-ea"/>
              <a:cs typeface="+mn-cs"/>
              <a:sym typeface="Calibri"/>
            </a:endParaRP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Análisis de un problema de calidad de la vigilancia</a:t>
            </a:r>
            <a:endParaRPr lang="en-US" sz="1200" dirty="0">
              <a:latin typeface="+mn-lt"/>
              <a:ea typeface="+mn-ea"/>
              <a:cs typeface="+mn-cs"/>
              <a:sym typeface="Calibri"/>
            </a:endParaRPr>
          </a:p>
          <a:p>
            <a:pPr marL="628650" lvl="1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Investigación de casos o brotes </a:t>
            </a:r>
            <a:r>
              <a:rPr lang="en-US" sz="1200" b="1" dirty="0">
                <a:latin typeface="+mn-lt"/>
                <a:ea typeface="Calibri"/>
                <a:cs typeface="Calibri"/>
                <a:sym typeface="Calibri"/>
              </a:rPr>
              <a:t>&lt;CLICK&gt;</a:t>
            </a:r>
            <a:endParaRPr lang="en-US" sz="1200" b="1" dirty="0">
              <a:latin typeface="+mn-lt"/>
              <a:ea typeface="+mn-ea"/>
              <a:cs typeface="+mn-cs"/>
              <a:sym typeface="Calibri"/>
            </a:endParaRPr>
          </a:p>
          <a:p>
            <a:pPr marL="171450" lvl="0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00" dirty="0">
              <a:latin typeface="+mn-lt"/>
              <a:ea typeface="Calibri"/>
              <a:cs typeface="Calibri"/>
              <a:sym typeface="Calibri"/>
            </a:endParaRPr>
          </a:p>
          <a:p>
            <a:pPr marL="171450" lvl="0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u="sng" dirty="0"/>
              <a:t>Diga: </a:t>
            </a:r>
            <a:r>
              <a:rPr lang="en-US" sz="1200" dirty="0">
                <a:latin typeface="+mn-lt"/>
                <a:ea typeface="Calibri"/>
                <a:cs typeface="Calibri"/>
                <a:sym typeface="Calibri"/>
              </a:rPr>
              <a:t>En el Taller 3, volverá a presentar los resultados de sus proyectos de campo y participará en la ceremonia de clausura del FETP-Frontline.</a:t>
            </a:r>
          </a:p>
          <a:p>
            <a:pPr marL="171450" lvl="0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00" b="0" u="none" dirty="0">
              <a:latin typeface="+mn-lt"/>
              <a:cs typeface="Calibri"/>
              <a:sym typeface="Calibri"/>
            </a:endParaRPr>
          </a:p>
          <a:p>
            <a:pPr marL="171450" lvl="0" indent="-171450" algn="l" rtl="0">
              <a:lnSpc>
                <a:spcPct val="115000"/>
              </a:lnSpc>
              <a:spcBef>
                <a:spcPts val="622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1" u="sng" dirty="0">
                <a:latin typeface="+mn-lt"/>
                <a:cs typeface="Calibri"/>
                <a:sym typeface="Calibri"/>
              </a:rPr>
              <a:t>Pregunte </a:t>
            </a:r>
            <a:r>
              <a:rPr lang="en-US" sz="1200" b="0" u="none" dirty="0">
                <a:latin typeface="+mn-lt"/>
                <a:cs typeface="Calibri"/>
                <a:sym typeface="Calibri"/>
              </a:rPr>
              <a:t>si hay alguna duda antes de pasar a la siguiente diapositiva y responda a las preguntas, si es necesario.</a:t>
            </a:r>
            <a:endParaRPr lang="en-US" b="0" u="none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D3FF4-08AF-46DE-8D28-F25B551EB0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713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 i="0" dirty="0" err="1">
                <a:latin typeface="+mn-lt"/>
                <a:ea typeface="Calibri"/>
                <a:cs typeface="Calibri"/>
                <a:sym typeface="Calibri"/>
              </a:rPr>
              <a:t>Notas</a:t>
            </a:r>
            <a:r>
              <a:rPr lang="en-US" sz="1200" b="1" i="0" dirty="0">
                <a:latin typeface="+mn-lt"/>
                <a:ea typeface="Calibri"/>
                <a:cs typeface="Calibri"/>
                <a:sym typeface="Calibri"/>
              </a:rPr>
              <a:t> para el instructor</a:t>
            </a:r>
            <a:r>
              <a:rPr lang="en-US" sz="1200" i="0" dirty="0">
                <a:latin typeface="+mn-lt"/>
                <a:ea typeface="Calibri"/>
                <a:cs typeface="Calibri"/>
                <a:sym typeface="Calibri"/>
              </a:rPr>
              <a:t>: </a:t>
            </a: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v"/>
            </a:pPr>
            <a:endParaRPr lang="en-US" sz="1200" b="1" i="1" dirty="0"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Char char="v"/>
            </a:pPr>
            <a:r>
              <a:rPr lang="en-US" sz="1200" b="1" i="1" dirty="0">
                <a:latin typeface="Calibri"/>
                <a:ea typeface="Calibri"/>
                <a:cs typeface="Calibri"/>
                <a:sym typeface="Calibri"/>
              </a:rPr>
              <a:t>Sustituya esta imagen por una copia del programa de su taller de Front Line. </a:t>
            </a:r>
            <a:endParaRPr lang="en-US" b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US" sz="1200" i="1" dirty="0"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n-US" b="1" u="sng" dirty="0"/>
              <a:t>Diga: </a:t>
            </a:r>
            <a:r>
              <a:rPr lang="en-US" sz="1200" i="0" dirty="0">
                <a:latin typeface="Calibri"/>
                <a:ea typeface="Calibri"/>
                <a:cs typeface="Calibri"/>
                <a:sym typeface="Calibri"/>
              </a:rPr>
              <a:t>Este es el programa de nuestro taller que también pueden encontrar </a:t>
            </a:r>
            <a:r>
              <a:rPr lang="en-US" sz="1200" i="1" dirty="0">
                <a:latin typeface="Calibri"/>
                <a:ea typeface="Calibri"/>
                <a:cs typeface="Calibri"/>
                <a:sym typeface="Calibri"/>
              </a:rPr>
              <a:t>en XX </a:t>
            </a:r>
            <a:r>
              <a:rPr lang="en-US" sz="1200" i="0" dirty="0"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1200" i="1" dirty="0">
                <a:latin typeface="Calibri"/>
                <a:ea typeface="Calibri"/>
                <a:cs typeface="Calibri"/>
                <a:sym typeface="Calibri"/>
              </a:rPr>
              <a:t>si se ha proporcionado un folleto o una copia electrónica del taller, recuerde a los participantes dónde encontrarlo</a:t>
            </a:r>
            <a:r>
              <a:rPr lang="en-US" sz="1200" i="0" dirty="0">
                <a:latin typeface="Calibri"/>
                <a:ea typeface="Calibri"/>
                <a:cs typeface="Calibri"/>
                <a:sym typeface="Calibri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US" b="1" u="sng" dirty="0"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n-US" b="1" u="sng" dirty="0"/>
              <a:t>Pregunta: </a:t>
            </a:r>
            <a:r>
              <a:rPr lang="en-US" b="0" dirty="0"/>
              <a:t>¿Qué preguntas tienen para mí antes de que pasemos a la siguiente lección?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Wingdings" panose="05000000000000000000" pitchFamily="2" charset="2"/>
              <a:buNone/>
            </a:pPr>
            <a:endParaRPr lang="en-US" sz="1200" b="0" i="0" dirty="0">
              <a:latin typeface="+mn-lt"/>
              <a:ea typeface="Calibri"/>
              <a:cs typeface="Calibri"/>
              <a:sym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D3FF4-08AF-46DE-8D28-F25B551EB0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124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CBA0E3-8F12-DE02-7156-ADAF19303223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250B61-CA87-D44C-E6B5-186384B3458D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6F47D77-FD51-B78E-9697-A18E25F06BD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1601" y="4953232"/>
            <a:ext cx="2974848" cy="52120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b="1"/>
            </a:lvl1pPr>
          </a:lstStyle>
          <a:p>
            <a:pPr lvl="0"/>
            <a:r>
              <a:rPr lang="en-US" dirty="0"/>
              <a:t>Workshop #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F7597B-B4C3-7115-0885-E06823DFB06C}"/>
              </a:ext>
            </a:extLst>
          </p:cNvPr>
          <p:cNvCxnSpPr/>
          <p:nvPr/>
        </p:nvCxnSpPr>
        <p:spPr>
          <a:xfrm>
            <a:off x="436228" y="5941994"/>
            <a:ext cx="11150779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D22B602-52E4-D036-0446-3B946A8D8CC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79657"/>
            <a:ext cx="1920240" cy="8866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96AA8A-C5F1-70B6-7FC7-86027380F1F1}"/>
              </a:ext>
            </a:extLst>
          </p:cNvPr>
          <p:cNvSpPr txBox="1"/>
          <p:nvPr/>
        </p:nvSpPr>
        <p:spPr>
          <a:xfrm>
            <a:off x="9525001" y="6151452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Version 3.0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E0708393-B392-61EE-F300-24A516E553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B1D25929-50BD-729F-8087-0BB3443D81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6D4176-B6D4-41B7-48C2-0936CA83333B}"/>
              </a:ext>
            </a:extLst>
          </p:cNvPr>
          <p:cNvSpPr txBox="1"/>
          <p:nvPr/>
        </p:nvSpPr>
        <p:spPr>
          <a:xfrm>
            <a:off x="520953" y="3105834"/>
            <a:ext cx="6451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i="1" dirty="0">
                <a:solidFill>
                  <a:srgbClr val="109648"/>
                </a:solidFill>
                <a:latin typeface="Franklin Gothic Medium" panose="020B0603020102020204" pitchFamily="34" charset="0"/>
              </a:rPr>
              <a:t>Using a One Health Approach</a:t>
            </a: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109648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2D8E6C-6D51-4729-C637-F427A7A2C3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0534" y="279657"/>
            <a:ext cx="144330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71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Objectives Icon">
            <a:extLst>
              <a:ext uri="{FF2B5EF4-FFF2-40B4-BE49-F238E27FC236}">
                <a16:creationId xmlns:a16="http://schemas.microsoft.com/office/drawing/2014/main" id="{9147A5A8-D92D-B4E5-3D7F-A0589E45F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0" y="146159"/>
            <a:ext cx="939679" cy="89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033EF92-E4D5-4276-7551-AF1D3EC82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None/>
              <a:defRPr b="1"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At the end of this lesson, you will be able to: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Level 0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B58EC7-7629-12D9-5DBF-658FA277F825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17191D-AC48-87D0-3F3C-093BBAE15283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Learning Objectives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7A0136-1B03-6099-5C05-5070F172209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51EB89-001E-3414-9EB4-98FE341421D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EB989F-1171-345A-294E-8AB6BC87E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768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bjectives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Objectives Icon">
            <a:extLst>
              <a:ext uri="{FF2B5EF4-FFF2-40B4-BE49-F238E27FC236}">
                <a16:creationId xmlns:a16="http://schemas.microsoft.com/office/drawing/2014/main" id="{9147A5A8-D92D-B4E5-3D7F-A0589E45F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0" y="146159"/>
            <a:ext cx="939679" cy="89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033EF92-E4D5-4276-7551-AF1D3EC82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None/>
              <a:defRPr b="1"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At the end of this lesson, you will be able to: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Level 0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B58EC7-7629-12D9-5DBF-658FA277F825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17191D-AC48-87D0-3F3C-093BBAE15283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Objetivos de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aprendizaje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7A0136-1B03-6099-5C05-5070F172209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51EB89-001E-3414-9EB4-98FE341421D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EB989F-1171-345A-294E-8AB6BC87E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61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veillance Cy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Public Health Surveillance Cycle</a:t>
            </a:r>
            <a:endParaRPr lang="en-US" dirty="0"/>
          </a:p>
        </p:txBody>
      </p:sp>
      <p:graphicFrame>
        <p:nvGraphicFramePr>
          <p:cNvPr id="23" name="Diagram 22">
            <a:extLst>
              <a:ext uri="{FF2B5EF4-FFF2-40B4-BE49-F238E27FC236}">
                <a16:creationId xmlns:a16="http://schemas.microsoft.com/office/drawing/2014/main" id="{6A1551D6-1F43-EA83-79C8-B30499B342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6529144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E1E58719-FE18-0CDF-A0D4-9454D66D905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666BCF-E3C3-DC5C-2E21-E09A6F284ED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872132-9FA7-1ADF-009C-44307E893E50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5D55F9-E597-D539-E999-29BBB1119D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046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urveillance Cycle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Ciclo de vigilancia de la salud pública</a:t>
            </a:r>
            <a:endParaRPr lang="en-US" sz="4400" dirty="0"/>
          </a:p>
        </p:txBody>
      </p:sp>
      <p:graphicFrame>
        <p:nvGraphicFramePr>
          <p:cNvPr id="23" name="Diagram 22">
            <a:extLst>
              <a:ext uri="{FF2B5EF4-FFF2-40B4-BE49-F238E27FC236}">
                <a16:creationId xmlns:a16="http://schemas.microsoft.com/office/drawing/2014/main" id="{6A1551D6-1F43-EA83-79C8-B30499B342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4872132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E1E58719-FE18-0CDF-A0D4-9454D66D905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666BCF-E3C3-DC5C-2E21-E09A6F284ED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872132-9FA7-1ADF-009C-44307E893E50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5D55F9-E597-D539-E999-29BBB1119D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50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veillance Cycle + Moni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Public Health Surveillance Cycle</a:t>
            </a:r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23D2ABF-728A-467C-6FA1-7BB015B17884}"/>
              </a:ext>
            </a:extLst>
          </p:cNvPr>
          <p:cNvSpPr/>
          <p:nvPr/>
        </p:nvSpPr>
        <p:spPr>
          <a:xfrm>
            <a:off x="3057525" y="1857375"/>
            <a:ext cx="6486525" cy="41005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4A6CDBD-A351-C226-D96D-556605FFF6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7105626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578A98A-64E7-0FDF-A653-4F41FAA35420}"/>
              </a:ext>
            </a:extLst>
          </p:cNvPr>
          <p:cNvSpPr txBox="1"/>
          <p:nvPr/>
        </p:nvSpPr>
        <p:spPr>
          <a:xfrm>
            <a:off x="3914774" y="3353633"/>
            <a:ext cx="47720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943B"/>
                </a:solidFill>
                <a:latin typeface="+mn-lt"/>
              </a:rPr>
              <a:t>MONITOR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A95945-1B4F-18A0-3591-216AE73B49D2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1FA2A8-4F58-8C97-B6A6-7AD9C4742C1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18A9FF-D000-A272-6125-FC21A3FDE53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F95D9B-CFED-7F08-7896-E2D9DAE99B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24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urveillance Cycle + Monitor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C4E0B380-D1A2-CAC7-1336-0F66821A755B}"/>
              </a:ext>
            </a:extLst>
          </p:cNvPr>
          <p:cNvSpPr txBox="1"/>
          <p:nvPr/>
        </p:nvSpPr>
        <p:spPr>
          <a:xfrm>
            <a:off x="838200" y="422510"/>
            <a:ext cx="10515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Ciclo de Vigilancia de la salud pública</a:t>
            </a:r>
            <a:endParaRPr lang="en-US" sz="44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23D2ABF-728A-467C-6FA1-7BB015B17884}"/>
              </a:ext>
            </a:extLst>
          </p:cNvPr>
          <p:cNvSpPr/>
          <p:nvPr/>
        </p:nvSpPr>
        <p:spPr>
          <a:xfrm>
            <a:off x="3057525" y="1857375"/>
            <a:ext cx="6486525" cy="41005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4A6CDBD-A351-C226-D96D-556605FFF6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3463169"/>
              </p:ext>
            </p:extLst>
          </p:nvPr>
        </p:nvGraphicFramePr>
        <p:xfrm>
          <a:off x="1231106" y="1557036"/>
          <a:ext cx="9729788" cy="492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578A98A-64E7-0FDF-A653-4F41FAA35420}"/>
              </a:ext>
            </a:extLst>
          </p:cNvPr>
          <p:cNvSpPr txBox="1"/>
          <p:nvPr/>
        </p:nvSpPr>
        <p:spPr>
          <a:xfrm>
            <a:off x="3357818" y="3353633"/>
            <a:ext cx="60604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943B"/>
                </a:solidFill>
                <a:latin typeface="+mn-lt"/>
              </a:rPr>
              <a:t>MONITOREAR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A95945-1B4F-18A0-3591-216AE73B49D2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1FA2A8-4F58-8C97-B6A6-7AD9C4742C1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18A9FF-D000-A272-6125-FC21A3FDE53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F95D9B-CFED-7F08-7896-E2D9DAE99B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61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covery_Dialo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Discovery Dialogue ">
            <a:extLst>
              <a:ext uri="{FF2B5EF4-FFF2-40B4-BE49-F238E27FC236}">
                <a16:creationId xmlns:a16="http://schemas.microsoft.com/office/drawing/2014/main" id="{CDFA0117-4129-C330-FEBE-24C8668D6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1" y="146159"/>
            <a:ext cx="939678" cy="93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4AE688D-D5E1-F6F4-EACC-630908F1B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BE3BCCD1-CBDB-B768-424C-657C8206754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310963-AC01-4579-B570-C8CE6E846F94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FD2873-8152-A97C-05E1-5BAA30214544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6F905B-FA46-9E15-5E84-F20DBC57262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489529-E55F-B5D2-2D02-64FE512A51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388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scovery_Dialo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Discovery Dialogue ">
            <a:extLst>
              <a:ext uri="{FF2B5EF4-FFF2-40B4-BE49-F238E27FC236}">
                <a16:creationId xmlns:a16="http://schemas.microsoft.com/office/drawing/2014/main" id="{CDFA0117-4129-C330-FEBE-24C8668D6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61" y="146159"/>
            <a:ext cx="939678" cy="93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4AE688D-D5E1-F6F4-EACC-630908F1B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675"/>
            <a:ext cx="9752215" cy="800100"/>
          </a:xfrm>
          <a:prstGeom prst="rect">
            <a:avLst/>
          </a:prstGeom>
          <a:solidFill>
            <a:srgbClr val="E7C2F6"/>
          </a:solidFill>
          <a:ln>
            <a:noFill/>
          </a:ln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BE3BCCD1-CBDB-B768-424C-657C8206754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73DDE5-43DB-6819-60A1-F3D03D0BB97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E91E8D-034D-93A4-BF8D-2AE79CF3689C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21F133-A657-4C3A-8C25-6EE6CF8F812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5A6E8D-7399-87ED-5775-F6B9EABC71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321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Exercise X.XX</a:t>
            </a:r>
          </a:p>
        </p:txBody>
      </p:sp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C5F78B-F129-F09F-12E9-7055CEFAB7A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5FD15B-5221-B042-3376-0C208EFC76B2}"/>
              </a:ext>
            </a:extLst>
          </p:cNvPr>
          <p:cNvSpPr txBox="1"/>
          <p:nvPr/>
        </p:nvSpPr>
        <p:spPr>
          <a:xfrm>
            <a:off x="1007013" y="2951946"/>
            <a:ext cx="10177974" cy="954107"/>
          </a:xfrm>
          <a:prstGeom prst="rect">
            <a:avLst/>
          </a:prstGeom>
          <a:noFill/>
          <a:ln w="38100">
            <a:solidFill>
              <a:srgbClr val="00140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To complete the exercise, </a:t>
            </a:r>
          </a:p>
          <a:p>
            <a:pPr algn="ctr"/>
            <a:r>
              <a:rPr lang="en-US" sz="2800" dirty="0"/>
              <a:t>please turn to your Participant Exercise Book.</a:t>
            </a:r>
            <a:endParaRPr lang="en-US" sz="2800" strike="sngStrik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FBA9CF-C98F-1F1B-D8B6-CBADD58EF832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6D6A8C-B61F-6D09-4254-7FF12FB98C6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BC1284-77BC-F5D6-B3D6-86D806320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81158D-E3F7-43A5-D79E-8B7EDBB8678C}"/>
              </a:ext>
            </a:extLst>
          </p:cNvPr>
          <p:cNvSpPr txBox="1"/>
          <p:nvPr userDrawn="1"/>
        </p:nvSpPr>
        <p:spPr>
          <a:xfrm>
            <a:off x="1007013" y="2951946"/>
            <a:ext cx="10177974" cy="954107"/>
          </a:xfrm>
          <a:prstGeom prst="rect">
            <a:avLst/>
          </a:prstGeom>
          <a:noFill/>
          <a:ln w="38100">
            <a:solidFill>
              <a:srgbClr val="00140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To complete the exercise, </a:t>
            </a:r>
          </a:p>
          <a:p>
            <a:pPr algn="ctr"/>
            <a:r>
              <a:rPr lang="en-US" sz="2800" dirty="0"/>
              <a:t>please turn to your Participate Exercise Book.</a:t>
            </a:r>
            <a:endParaRPr lang="en-US" sz="2800" strike="sngStrike" dirty="0"/>
          </a:p>
        </p:txBody>
      </p:sp>
    </p:spTree>
    <p:extLst>
      <p:ext uri="{BB962C8B-B14F-4D97-AF65-F5344CB8AC3E}">
        <p14:creationId xmlns:p14="http://schemas.microsoft.com/office/powerpoint/2010/main" val="36173911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ctivity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Exercise X.XX</a:t>
            </a:r>
          </a:p>
        </p:txBody>
      </p:sp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C5F78B-F129-F09F-12E9-7055CEFAB7A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5FD15B-5221-B042-3376-0C208EFC76B2}"/>
              </a:ext>
            </a:extLst>
          </p:cNvPr>
          <p:cNvSpPr txBox="1"/>
          <p:nvPr/>
        </p:nvSpPr>
        <p:spPr>
          <a:xfrm>
            <a:off x="1007013" y="2951946"/>
            <a:ext cx="10177974" cy="954107"/>
          </a:xfrm>
          <a:prstGeom prst="rect">
            <a:avLst/>
          </a:prstGeom>
          <a:noFill/>
          <a:ln w="38100">
            <a:solidFill>
              <a:srgbClr val="00140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2800" dirty="0"/>
              <a:t>Para completar el ejercicio, 
por favor, diríjase a </a:t>
            </a:r>
            <a:r>
              <a:rPr lang="es-ES" sz="2800"/>
              <a:t>su cuaderno de ejercicios del participante</a:t>
            </a:r>
            <a:r>
              <a:rPr lang="en-US" sz="2800" dirty="0"/>
              <a:t>.</a:t>
            </a:r>
            <a:endParaRPr lang="en-US" sz="2800" strike="sngStrik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FBA9CF-C98F-1F1B-D8B6-CBADD58EF832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6D6A8C-B61F-6D09-4254-7FF12FB98C6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BC1284-77BC-F5D6-B3D6-86D806320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2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CBA0E3-8F12-DE02-7156-ADAF19303223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250B61-CA87-D44C-E6B5-186384B3458D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F7597B-B4C3-7115-0885-E06823DFB06C}"/>
              </a:ext>
            </a:extLst>
          </p:cNvPr>
          <p:cNvCxnSpPr/>
          <p:nvPr/>
        </p:nvCxnSpPr>
        <p:spPr>
          <a:xfrm>
            <a:off x="436228" y="5941994"/>
            <a:ext cx="11150779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996AA8A-C5F1-70B6-7FC7-86027380F1F1}"/>
              </a:ext>
            </a:extLst>
          </p:cNvPr>
          <p:cNvSpPr txBox="1"/>
          <p:nvPr/>
        </p:nvSpPr>
        <p:spPr>
          <a:xfrm>
            <a:off x="9525001" y="6151452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Version 3.0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E0708393-B392-61EE-F300-24A516E553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B1D25929-50BD-729F-8087-0BB3443D81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8E0E470-0C04-CD4C-666A-67502DF04E7C}"/>
              </a:ext>
            </a:extLst>
          </p:cNvPr>
          <p:cNvSpPr txBox="1"/>
          <p:nvPr/>
        </p:nvSpPr>
        <p:spPr>
          <a:xfrm>
            <a:off x="518160" y="3851013"/>
            <a:ext cx="6451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i="1" dirty="0">
                <a:solidFill>
                  <a:srgbClr val="109648"/>
                </a:solidFill>
                <a:latin typeface="Franklin Gothic Medium" panose="020B0603020102020204" pitchFamily="34" charset="0"/>
              </a:rPr>
              <a:t>Using a One Health Approach</a:t>
            </a: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109648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A4CD0BD-F2A5-9DCC-DF01-52B7349057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1601" y="4953232"/>
            <a:ext cx="2974848" cy="52120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b="1"/>
            </a:lvl1pPr>
          </a:lstStyle>
          <a:p>
            <a:pPr lvl="0"/>
            <a:r>
              <a:rPr lang="en-US" dirty="0"/>
              <a:t>Workshop #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29E049-DE89-B63F-B8F6-6A84D5392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0534" y="279657"/>
            <a:ext cx="1443306" cy="914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8725D3-C7D0-0F7C-BF19-27163F73E38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79657"/>
            <a:ext cx="1920240" cy="88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4124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ctivity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B8E4CD8-3493-B8DB-1C53-E586220D62B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813282-141B-B4DD-80BD-8C256489A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675"/>
            <a:ext cx="9752215" cy="8001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FC30EE-4E25-6C7E-8377-6A46BC2365CB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2FF57C-9C69-54AF-F8B2-BEBC7258011D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E2D5C3-86B4-2021-98BF-0CEE5CDD82E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9D48D4-75C8-59B7-3925-F10675A6B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547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ctivity_Ans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B8E4CD8-3493-B8DB-1C53-E586220D62B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813282-141B-B4DD-80BD-8C256489A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675"/>
            <a:ext cx="9752215" cy="8001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FC30EE-4E25-6C7E-8377-6A46BC2365CB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4CD4AB-5899-EC47-36C7-6280531A5123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63DF97-FB46-826E-889B-427B7A0F5A7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DDACD0-D5A9-DCEA-75C8-7066B6E38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058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Heal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B8E4CD8-3493-B8DB-1C53-E586220D62B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pic>
        <p:nvPicPr>
          <p:cNvPr id="8" name="Picture 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6497B94-BA8A-615F-A310-69C10004D1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404" y="128052"/>
            <a:ext cx="1223563" cy="122356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3726634-4910-673A-DA30-7686280E4599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7D0720C-6B77-83E2-40D2-CB855EA83DBC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530E1F-7EF0-EEAA-1E8F-7973FCEE4A4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001A98-CD2F-BF37-8BDB-E6F388E6DE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807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CF023CA-73B6-B91A-F8EC-8CF0CB10C79B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243F1E9-ADA9-6E2A-AB31-594A70AC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1111021-4F1D-405C-4F10-B31870C589B9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AE977D-16C7-AAB2-4AEB-EB1089E4B5D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28FD81-DF63-DFE0-3655-40CF22A2E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148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573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770386-F95F-461A-72F1-871066C9B939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3D9761C-B841-0BFC-50E3-32FA1F43FA79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C4FA01-299B-BC8D-9C36-8E7D368F779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409412-CFCD-F3FF-71D8-427A4908D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4232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19B4A-B8B6-989A-D46E-007108FA7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239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67ED3-C392-EC61-3599-169B8475B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73345"/>
            <a:ext cx="5157787" cy="5217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EC667D-414C-9FC8-B69F-22627A5DD04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2111433"/>
            <a:ext cx="5157787" cy="403167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 marL="685800" indent="-228600"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buClr>
                <a:srgbClr val="109648"/>
              </a:buClr>
              <a:defRPr/>
            </a:lvl4pPr>
            <a:lvl5pPr marL="20574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  <a:p>
            <a:pPr lvl="5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65D03D-24B7-A316-A2BC-01AE2BD269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473345"/>
            <a:ext cx="5183188" cy="5217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1F6D531-FBC4-462D-E18C-EAD2B50B49F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170612" y="2111433"/>
            <a:ext cx="5157787" cy="403167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 marL="685800" indent="-228600"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buClr>
                <a:srgbClr val="109648"/>
              </a:buClr>
              <a:defRPr/>
            </a:lvl4pPr>
            <a:lvl5pPr marL="2057400" indent="-228600"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  <a:p>
            <a:pPr lvl="5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F10DB2-E88B-7B35-F4F7-EBA7E7D5FB6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EFBFF7-FE76-582A-10D0-3700E8E83E71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10DA3A-09FB-5DC5-032F-1B5BB3F8FAA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D36ABF-CD83-3C0F-E472-5FE0F4038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260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sz="2400"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0"/>
            <a:r>
              <a:rPr lang="en-US" dirty="0"/>
              <a:t>Level 0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1B2EC1A-26AC-AC4C-556E-39528BD4A073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E78E6E-72AF-13CB-576C-7501F4F9058D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2B32D3-D914-C12F-4126-229E831D19B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6EE439-A0E7-D2FF-0910-46428FDA8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2662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C36BF7-72A3-3A95-B253-F12F36643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9BD6A-2650-40B1-B9E2-C19D3A9E45F3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937483-9282-4A70-F92D-1D1CFFE29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FB5E6D-5BAD-CC9B-69C9-9CBB45045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A92E28-7647-4757-94FA-8B47E661641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833508-4B97-19F9-5654-F86BA0A727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0A74EA-FF24-D258-AA73-6CB93340F63C}"/>
              </a:ext>
            </a:extLst>
          </p:cNvPr>
          <p:cNvSpPr/>
          <p:nvPr/>
        </p:nvSpPr>
        <p:spPr>
          <a:xfrm>
            <a:off x="9540691" y="6196031"/>
            <a:ext cx="2651760" cy="73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317499-96E7-3335-CB25-D67CC5E5DC0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26A8E7-12C8-E575-B4A7-1418AB17E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967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563C3A-6C07-DF13-2F88-3EB1DF7784C8}"/>
              </a:ext>
            </a:extLst>
          </p:cNvPr>
          <p:cNvSpPr/>
          <p:nvPr/>
        </p:nvSpPr>
        <p:spPr>
          <a:xfrm>
            <a:off x="0" y="0"/>
            <a:ext cx="12192000" cy="6356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01D2E6-8E45-127C-9D69-66B4258EC3A5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BC32A3-A65C-DA8F-ABD4-BC975F9F471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8FBEA7-8B93-2797-9DE5-88EBDE4EFA4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181AE0-03F4-F621-D748-0E02EE1D9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562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6F47D77-FD51-B78E-9697-A18E25F06BD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17060" y="742949"/>
            <a:ext cx="2974848" cy="52120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/>
            </a:lvl1pPr>
          </a:lstStyle>
          <a:p>
            <a:pPr lvl="0"/>
            <a:r>
              <a:rPr lang="en-US" dirty="0"/>
              <a:t>Workshop #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8766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2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CBA0E3-8F12-DE02-7156-ADAF19303223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250B61-CA87-D44C-E6B5-186384B3458D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F7597B-B4C3-7115-0885-E06823DFB06C}"/>
              </a:ext>
            </a:extLst>
          </p:cNvPr>
          <p:cNvCxnSpPr/>
          <p:nvPr/>
        </p:nvCxnSpPr>
        <p:spPr>
          <a:xfrm>
            <a:off x="436228" y="5941994"/>
            <a:ext cx="11150779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996AA8A-C5F1-70B6-7FC7-86027380F1F1}"/>
              </a:ext>
            </a:extLst>
          </p:cNvPr>
          <p:cNvSpPr txBox="1"/>
          <p:nvPr/>
        </p:nvSpPr>
        <p:spPr>
          <a:xfrm>
            <a:off x="9525001" y="6151452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Version 3.0</a:t>
            </a:r>
          </a:p>
        </p:txBody>
      </p:sp>
      <p:pic>
        <p:nvPicPr>
          <p:cNvPr id="2" name="Picture 9">
            <a:extLst>
              <a:ext uri="{FF2B5EF4-FFF2-40B4-BE49-F238E27FC236}">
                <a16:creationId xmlns:a16="http://schemas.microsoft.com/office/drawing/2014/main" id="{E0708393-B392-61EE-F300-24A516E553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B1D25929-50BD-729F-8087-0BB3443D81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235207" y="1550094"/>
            <a:ext cx="4438633" cy="410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8E0E470-0C04-CD4C-666A-67502DF04E7C}"/>
              </a:ext>
            </a:extLst>
          </p:cNvPr>
          <p:cNvSpPr txBox="1"/>
          <p:nvPr/>
        </p:nvSpPr>
        <p:spPr>
          <a:xfrm>
            <a:off x="518159" y="3954325"/>
            <a:ext cx="7607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i="1" dirty="0">
                <a:solidFill>
                  <a:srgbClr val="109648"/>
                </a:solidFill>
                <a:latin typeface="Franklin Gothic Medium" panose="020B0603020102020204" pitchFamily="34" charset="0"/>
              </a:rPr>
              <a:t>Usando el Enfoque de Una Sola Salud</a:t>
            </a: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109648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87B50E4-BB88-E53A-B429-2E2B9E6C27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160" y="2110490"/>
            <a:ext cx="7607300" cy="1588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A4CD0BD-F2A5-9DCC-DF01-52B7349057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1601" y="4953232"/>
            <a:ext cx="2974848" cy="52120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b="1"/>
            </a:lvl1pPr>
          </a:lstStyle>
          <a:p>
            <a:pPr lvl="0"/>
            <a:r>
              <a:rPr lang="en-US" dirty="0"/>
              <a:t>Workshop #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29E049-DE89-B63F-B8F6-6A84D5392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0534" y="279657"/>
            <a:ext cx="1443306" cy="914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8725D3-C7D0-0F7C-BF19-27163F73E38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79657"/>
            <a:ext cx="1920240" cy="88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0850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4F70607-85CE-FE58-E529-70AA7F84ED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4960174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 1 w/ Referenc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4F70607-85CE-FE58-E529-70AA7F84ED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957847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058"/>
          <p:cNvSpPr txBox="1">
            <a:spLocks noChangeArrowheads="1"/>
          </p:cNvSpPr>
          <p:nvPr/>
        </p:nvSpPr>
        <p:spPr bwMode="auto">
          <a:xfrm>
            <a:off x="0" y="6400800"/>
            <a:ext cx="508000" cy="304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fld id="{ADEFB78E-F28D-41A0-99E8-8F577C17F9CA}" type="slidenum">
              <a:rPr lang="en-US" altLang="en-US" sz="140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pPr algn="ct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en-US" sz="1400"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 Box 2070"/>
          <p:cNvSpPr txBox="1">
            <a:spLocks noChangeArrowheads="1"/>
          </p:cNvSpPr>
          <p:nvPr/>
        </p:nvSpPr>
        <p:spPr bwMode="auto">
          <a:xfrm>
            <a:off x="304800" y="6248400"/>
            <a:ext cx="487680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400">
                <a:solidFill>
                  <a:schemeClr val="bg1"/>
                </a:solidFill>
                <a:latin typeface="Franklin Gothic Medium" pitchFamily="34" charset="0"/>
              </a:rPr>
              <a:t>Epidemiologic Bias</a:t>
            </a: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6801" y="6108700"/>
            <a:ext cx="895351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6705601"/>
            <a:ext cx="11226800" cy="136525"/>
          </a:xfrm>
          <a:prstGeom prst="rect">
            <a:avLst/>
          </a:prstGeom>
          <a:solidFill>
            <a:srgbClr val="0095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cxnSp>
        <p:nvCxnSpPr>
          <p:cNvPr id="7" name="Straight Connector 6"/>
          <p:cNvCxnSpPr/>
          <p:nvPr/>
        </p:nvCxnSpPr>
        <p:spPr>
          <a:xfrm>
            <a:off x="548218" y="1314450"/>
            <a:ext cx="11095567" cy="0"/>
          </a:xfrm>
          <a:prstGeom prst="line">
            <a:avLst/>
          </a:prstGeom>
          <a:ln w="38100">
            <a:solidFill>
              <a:srgbClr val="0F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13360"/>
            <a:ext cx="11094720" cy="1005840"/>
          </a:xfrm>
        </p:spPr>
        <p:txBody>
          <a:bodyPr anchor="b"/>
          <a:lstStyle>
            <a:lvl1pPr algn="l">
              <a:lnSpc>
                <a:spcPct val="90000"/>
              </a:lnSpc>
              <a:defRPr b="0">
                <a:latin typeface="Franklin Gothic Medium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5172852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urveillance Cycle 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1322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7200"/>
            <a:ext cx="9752215" cy="800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Exercise X.XX</a:t>
            </a:r>
          </a:p>
        </p:txBody>
      </p:sp>
      <p:pic>
        <p:nvPicPr>
          <p:cNvPr id="9" name="Picture 7" descr="Activity Icon">
            <a:extLst>
              <a:ext uri="{FF2B5EF4-FFF2-40B4-BE49-F238E27FC236}">
                <a16:creationId xmlns:a16="http://schemas.microsoft.com/office/drawing/2014/main" id="{CC351CD5-5871-CC3F-EEC5-309B9ABF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75" y="146157"/>
            <a:ext cx="939679" cy="93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C5F78B-F129-F09F-12E9-7055CEFAB7AA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791BF66-13A8-BA66-0F31-11493DE6241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8222" y="6330789"/>
            <a:ext cx="1136199" cy="50537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0473E-64CE-71CB-DD07-24B4F16D2BF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/>
              <a:t>Level 0</a:t>
            </a:r>
          </a:p>
          <a:p>
            <a:pPr lvl="1"/>
            <a:r>
              <a:rPr lang="en-US"/>
              <a:t>Level 1</a:t>
            </a:r>
          </a:p>
          <a:p>
            <a:pPr lvl="2"/>
            <a:r>
              <a:rPr lang="en-US"/>
              <a:t>Level 2</a:t>
            </a:r>
          </a:p>
          <a:p>
            <a:pPr lvl="3"/>
            <a:r>
              <a:rPr lang="en-US"/>
              <a:t>Level 3</a:t>
            </a:r>
          </a:p>
          <a:p>
            <a:pPr lvl="4"/>
            <a:r>
              <a:rPr lang="en-US"/>
              <a:t>Level 4</a:t>
            </a:r>
          </a:p>
          <a:p>
            <a:pPr lvl="5"/>
            <a:r>
              <a:rPr lang="en-US"/>
              <a:t>Level 5</a:t>
            </a:r>
          </a:p>
        </p:txBody>
      </p:sp>
    </p:spTree>
    <p:extLst>
      <p:ext uri="{BB962C8B-B14F-4D97-AF65-F5344CB8AC3E}">
        <p14:creationId xmlns:p14="http://schemas.microsoft.com/office/powerpoint/2010/main" val="30659318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058"/>
          <p:cNvSpPr txBox="1">
            <a:spLocks noChangeArrowheads="1"/>
          </p:cNvSpPr>
          <p:nvPr/>
        </p:nvSpPr>
        <p:spPr bwMode="auto">
          <a:xfrm>
            <a:off x="0" y="6400800"/>
            <a:ext cx="508000" cy="304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fld id="{2C7CEF8F-31C2-481E-A98D-355C0FD99D90}" type="slidenum">
              <a:rPr lang="en-US" altLang="en-US" sz="140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pPr algn="ctr"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en-US" sz="1400"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 Box 2070"/>
          <p:cNvSpPr txBox="1">
            <a:spLocks noChangeArrowheads="1"/>
          </p:cNvSpPr>
          <p:nvPr/>
        </p:nvSpPr>
        <p:spPr bwMode="auto">
          <a:xfrm>
            <a:off x="304800" y="6248400"/>
            <a:ext cx="487680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400">
                <a:solidFill>
                  <a:schemeClr val="bg1"/>
                </a:solidFill>
                <a:latin typeface="Franklin Gothic Medium" pitchFamily="34" charset="0"/>
              </a:rPr>
              <a:t>Epidemiologic Bias</a:t>
            </a: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6801" y="6108700"/>
            <a:ext cx="895351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6705601"/>
            <a:ext cx="11226800" cy="136525"/>
          </a:xfrm>
          <a:prstGeom prst="rect">
            <a:avLst/>
          </a:prstGeom>
          <a:solidFill>
            <a:srgbClr val="0095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cxnSp>
        <p:nvCxnSpPr>
          <p:cNvPr id="7" name="Straight Connector 6"/>
          <p:cNvCxnSpPr/>
          <p:nvPr/>
        </p:nvCxnSpPr>
        <p:spPr>
          <a:xfrm>
            <a:off x="548218" y="1314450"/>
            <a:ext cx="11095567" cy="0"/>
          </a:xfrm>
          <a:prstGeom prst="line">
            <a:avLst/>
          </a:prstGeom>
          <a:ln w="38100">
            <a:solidFill>
              <a:srgbClr val="0F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13360"/>
            <a:ext cx="11094720" cy="1005840"/>
          </a:xfrm>
        </p:spPr>
        <p:txBody>
          <a:bodyPr anchor="b"/>
          <a:lstStyle>
            <a:lvl1pPr algn="l">
              <a:lnSpc>
                <a:spcPct val="90000"/>
              </a:lnSpc>
              <a:defRPr b="0">
                <a:latin typeface="Franklin Gothic Medium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039459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A012C0-4146-57D0-F2EE-F33DF63A53C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21BEC2-3E62-8BE6-B836-8522EE537AF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3686C4-24F1-3BAA-1FD4-8CA36F6279A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5E66C7-7E2D-D81F-DFA2-1921F4B71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18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573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2989720-4EA0-0ABF-4B88-73F1B5D323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9E2F4-D3AC-A449-86D8-F09A9F3D375F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FA21DF-0497-84CA-7B71-F8DCCAB60667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38680D-53E4-2ED5-E587-27E737DD741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0114D3-9FDA-8A2D-C38C-96A0F0C01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957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18CD85D-3785-586C-EAAE-FD67CC709A6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99A327-1A19-2BE0-9914-12C224AD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515600" cy="8001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A012C0-4146-57D0-F2EE-F33DF63A53C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21BEC2-3E62-8BE6-B836-8522EE537AF6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3686C4-24F1-3BAA-1FD4-8CA36F6279A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5E66C7-7E2D-D81F-DFA2-1921F4B71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5E1334E-27DD-2790-DD80-9381F9A8A14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65953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769798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 2 w/ Referenc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D9B6-017E-8CE5-A472-13ACC530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573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2989720-4EA0-0ABF-4B88-73F1B5D323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78857"/>
            <a:ext cx="10515600" cy="463930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3pPr>
            <a:lvl4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defRPr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/>
            </a:lvl5pPr>
            <a:lvl6pPr marL="2514600" indent="-2286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/>
            </a:lvl6pPr>
          </a:lstStyle>
          <a:p>
            <a:pPr lvl="0"/>
            <a:r>
              <a:rPr lang="en-US" dirty="0"/>
              <a:t>Level 0</a:t>
            </a:r>
          </a:p>
          <a:p>
            <a:pPr lvl="1"/>
            <a:r>
              <a:rPr lang="en-US" dirty="0"/>
              <a:t>Level 1</a:t>
            </a:r>
          </a:p>
          <a:p>
            <a:pPr lvl="2"/>
            <a:r>
              <a:rPr lang="en-US" dirty="0"/>
              <a:t>Level 2</a:t>
            </a:r>
          </a:p>
          <a:p>
            <a:pPr lvl="3"/>
            <a:r>
              <a:rPr lang="en-US" dirty="0"/>
              <a:t>Level 3</a:t>
            </a:r>
          </a:p>
          <a:p>
            <a:pPr lvl="4"/>
            <a:r>
              <a:rPr lang="en-US" dirty="0"/>
              <a:t>Level 4</a:t>
            </a:r>
          </a:p>
          <a:p>
            <a:pPr lvl="5"/>
            <a:r>
              <a:rPr lang="en-US" dirty="0"/>
              <a:t>Level 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9E2F4-D3AC-A449-86D8-F09A9F3D375F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0DC5D29-8967-A3DA-AC9D-DD46AA10AA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65953" y="6510232"/>
            <a:ext cx="4772594" cy="21124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0"/>
            </a:lvl1pPr>
          </a:lstStyle>
          <a:p>
            <a:pPr lvl="0"/>
            <a:r>
              <a:rPr lang="en-US" dirty="0"/>
              <a:t>Reference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BB4E67-6010-D6C5-3C74-C87172FA7B23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117103-9F89-0FDF-E8A7-2B01562F82A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983902-74ED-87F7-369B-B57637D47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327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38A0263-8F01-A34A-CA1A-199C37225B7F}"/>
              </a:ext>
            </a:extLst>
          </p:cNvPr>
          <p:cNvSpPr txBox="1"/>
          <p:nvPr/>
        </p:nvSpPr>
        <p:spPr>
          <a:xfrm>
            <a:off x="838200" y="422510"/>
            <a:ext cx="6143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Course Icons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Key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D550D9-A1A6-D2B6-52FF-3C612CDDD96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" name="Google Shape;36;p14">
            <a:extLst>
              <a:ext uri="{FF2B5EF4-FFF2-40B4-BE49-F238E27FC236}">
                <a16:creationId xmlns:a16="http://schemas.microsoft.com/office/drawing/2014/main" id="{1B90ED4D-4DD1-FD4C-88A0-C837BE2188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9026918"/>
              </p:ext>
            </p:extLst>
          </p:nvPr>
        </p:nvGraphicFramePr>
        <p:xfrm>
          <a:off x="1505065" y="1917027"/>
          <a:ext cx="9181875" cy="4276738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83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5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25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>
                          <a:solidFill>
                            <a:schemeClr val="tx1"/>
                          </a:solidFill>
                        </a:rPr>
                        <a:t>Icon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>
                          <a:solidFill>
                            <a:schemeClr val="tx1"/>
                          </a:solidFill>
                        </a:rPr>
                        <a:t>Use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Objectives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of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the lesson</a:t>
                      </a:r>
                      <a:endParaRPr sz="200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Discovery Dialogue 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invites sharing of ideas and experiences</a:t>
                      </a:r>
                      <a:endParaRPr sz="200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312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Activity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completed by 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individual or group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101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Highlight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of </a:t>
                      </a:r>
                      <a:r>
                        <a:rPr lang="en-US" sz="20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multisectoral or One Health approach</a:t>
                      </a: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Google Shape;37;p14" descr="Objectives Icon">
            <a:extLst>
              <a:ext uri="{FF2B5EF4-FFF2-40B4-BE49-F238E27FC236}">
                <a16:creationId xmlns:a16="http://schemas.microsoft.com/office/drawing/2014/main" id="{CBB9782B-A8E1-C65D-9AF3-6E3BFB6811B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47380" y="2445209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8;p14" descr="Discovery Dialogue ">
            <a:extLst>
              <a:ext uri="{FF2B5EF4-FFF2-40B4-BE49-F238E27FC236}">
                <a16:creationId xmlns:a16="http://schemas.microsoft.com/office/drawing/2014/main" id="{7CD87E88-EB7B-B47D-75A4-EF92C6B2236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9764" y="3387005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9;p14" descr="Activity Icon">
            <a:extLst>
              <a:ext uri="{FF2B5EF4-FFF2-40B4-BE49-F238E27FC236}">
                <a16:creationId xmlns:a16="http://schemas.microsoft.com/office/drawing/2014/main" id="{2A7635B7-817C-CFE7-27AD-FB050C7307E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21623" y="4334684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41;p1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5E0F6D3-E023-08E2-7F13-386E4CE55BE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02921" y="5192453"/>
            <a:ext cx="1121434" cy="11385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F85320-B0B4-8FE9-5CA1-40BC34F9E9FB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005EF2-BA1D-B693-DEA9-D13F2E9D00C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D38710-0883-42F9-1E0A-77A9BD571B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078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_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38A0263-8F01-A34A-CA1A-199C37225B7F}"/>
              </a:ext>
            </a:extLst>
          </p:cNvPr>
          <p:cNvSpPr txBox="1"/>
          <p:nvPr/>
        </p:nvSpPr>
        <p:spPr>
          <a:xfrm>
            <a:off x="838200" y="389491"/>
            <a:ext cx="743296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/>
                <a:ea typeface="+mj-ea"/>
                <a:cs typeface="+mj-cs"/>
              </a:rPr>
              <a:t>Clave de los iconos del curso </a:t>
            </a:r>
            <a:endParaRPr lang="en-US" sz="4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D550D9-A1A6-D2B6-52FF-3C612CDDD960}"/>
              </a:ext>
            </a:extLst>
          </p:cNvPr>
          <p:cNvSpPr/>
          <p:nvPr/>
        </p:nvSpPr>
        <p:spPr>
          <a:xfrm>
            <a:off x="10868596" y="6356350"/>
            <a:ext cx="1315453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" name="Google Shape;36;p14">
            <a:extLst>
              <a:ext uri="{FF2B5EF4-FFF2-40B4-BE49-F238E27FC236}">
                <a16:creationId xmlns:a16="http://schemas.microsoft.com/office/drawing/2014/main" id="{1B90ED4D-4DD1-FD4C-88A0-C837BE2188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97973"/>
              </p:ext>
            </p:extLst>
          </p:nvPr>
        </p:nvGraphicFramePr>
        <p:xfrm>
          <a:off x="1505065" y="1917027"/>
          <a:ext cx="9181875" cy="4276738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83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5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25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>
                          <a:solidFill>
                            <a:schemeClr val="tx1"/>
                          </a:solidFill>
                        </a:rPr>
                        <a:t>Icono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 dirty="0">
                          <a:solidFill>
                            <a:schemeClr val="tx1"/>
                          </a:solidFill>
                        </a:rPr>
                        <a:t>Uso</a:t>
                      </a:r>
                      <a:endParaRPr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Objetivos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de la sesión</a:t>
                      </a:r>
                      <a:endParaRPr lang="en-US" sz="200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04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000" b="1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Diálogo de descubrimiento </a:t>
                      </a:r>
                      <a:r>
                        <a:rPr lang="es-E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invita a compartir ideas </a:t>
                      </a:r>
                      <a:br>
                        <a:rPr lang="es-E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s-E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y experiencias</a:t>
                      </a:r>
                      <a:endParaRPr lang="es-ES" sz="2000" b="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312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s-ES" sz="2000" b="1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Actividad </a:t>
                      </a:r>
                      <a:r>
                        <a:rPr lang="es-E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realizada individualmente o en grupo</a:t>
                      </a:r>
                      <a:endParaRPr lang="es-ES" sz="2000" b="0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101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Destaca </a:t>
                      </a: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el enfoque multisectorial o el enfoque de Una </a:t>
                      </a:r>
                      <a:br>
                        <a:rPr lang="en-U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2000" b="0" dirty="0">
                          <a:solidFill>
                            <a:schemeClr val="dk1"/>
                          </a:solidFill>
                          <a:latin typeface="+mn-lt"/>
                          <a:ea typeface="Arial"/>
                          <a:cs typeface="Arial"/>
                          <a:sym typeface="Arial"/>
                        </a:rPr>
                        <a:t>Sola Salud</a:t>
                      </a: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Google Shape;37;p14" descr="Objectives Icon">
            <a:extLst>
              <a:ext uri="{FF2B5EF4-FFF2-40B4-BE49-F238E27FC236}">
                <a16:creationId xmlns:a16="http://schemas.microsoft.com/office/drawing/2014/main" id="{CBB9782B-A8E1-C65D-9AF3-6E3BFB6811B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47380" y="2445209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8;p14" descr="Discovery Dialogue ">
            <a:extLst>
              <a:ext uri="{FF2B5EF4-FFF2-40B4-BE49-F238E27FC236}">
                <a16:creationId xmlns:a16="http://schemas.microsoft.com/office/drawing/2014/main" id="{7CD87E88-EB7B-B47D-75A4-EF92C6B2236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9764" y="3387005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9;p14" descr="Activity Icon">
            <a:extLst>
              <a:ext uri="{FF2B5EF4-FFF2-40B4-BE49-F238E27FC236}">
                <a16:creationId xmlns:a16="http://schemas.microsoft.com/office/drawing/2014/main" id="{2A7635B7-817C-CFE7-27AD-FB050C7307E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21623" y="4334684"/>
            <a:ext cx="888251" cy="77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41;p1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5E0F6D3-E023-08E2-7F13-386E4CE55BE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02921" y="5192453"/>
            <a:ext cx="1121434" cy="11385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F85320-B0B4-8FE9-5CA1-40BC34F9E9FB}"/>
              </a:ext>
            </a:extLst>
          </p:cNvPr>
          <p:cNvSpPr/>
          <p:nvPr/>
        </p:nvSpPr>
        <p:spPr>
          <a:xfrm>
            <a:off x="9552563" y="6356350"/>
            <a:ext cx="2560320" cy="57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005EF2-BA1D-B693-DEA9-D13F2E9D00C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808" y="6330789"/>
            <a:ext cx="1097280" cy="5053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D38710-0883-42F9-1E0A-77A9BD571B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57248" y="6241802"/>
            <a:ext cx="938147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17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7B8B486-EFC4-8DEE-CC1F-A4E4AD1EC6A7}"/>
              </a:ext>
            </a:extLst>
          </p:cNvPr>
          <p:cNvSpPr/>
          <p:nvPr/>
        </p:nvSpPr>
        <p:spPr>
          <a:xfrm>
            <a:off x="0" y="6728728"/>
            <a:ext cx="12192000" cy="203201"/>
          </a:xfrm>
          <a:prstGeom prst="rect">
            <a:avLst/>
          </a:prstGeom>
          <a:solidFill>
            <a:srgbClr val="1096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9FAA712-DD14-E1D3-B080-8A18549382F6}"/>
              </a:ext>
            </a:extLst>
          </p:cNvPr>
          <p:cNvSpPr txBox="1">
            <a:spLocks/>
          </p:cNvSpPr>
          <p:nvPr/>
        </p:nvSpPr>
        <p:spPr>
          <a:xfrm>
            <a:off x="-93879" y="6326347"/>
            <a:ext cx="49685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lang="en-US" sz="1600" kern="1200" cap="all" smtClean="0">
                <a:solidFill>
                  <a:srgbClr val="000000"/>
                </a:solidFill>
                <a:latin typeface="Arial Re"/>
                <a:ea typeface="+mn-ea"/>
                <a:cs typeface="Arial Re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2F399E-A823-8741-8D87-6A1DD0C009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6ED80FB-2A60-D1A9-DC89-EA4B76A07465}"/>
              </a:ext>
            </a:extLst>
          </p:cNvPr>
          <p:cNvCxnSpPr/>
          <p:nvPr/>
        </p:nvCxnSpPr>
        <p:spPr>
          <a:xfrm>
            <a:off x="518160" y="1264888"/>
            <a:ext cx="11155680" cy="0"/>
          </a:xfrm>
          <a:prstGeom prst="line">
            <a:avLst/>
          </a:prstGeom>
          <a:ln w="50800">
            <a:solidFill>
              <a:srgbClr val="109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265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1" r:id="rId22"/>
    <p:sldLayoutId id="2147483792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entersfordiseasecontrol.sharefile.com/public/share/web-s52ab47f5853345de82c4ae52800ed37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992553-EC0E-B817-C1DC-592FFC009CA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lIns="91440" tIns="45720" rIns="91440" bIns="45720" anchor="t"/>
          <a:lstStyle/>
          <a:p>
            <a:r>
              <a:rPr lang="en-US" dirty="0"/>
              <a:t>Introducción al </a:t>
            </a:r>
          </a:p>
          <a:p>
            <a:r>
              <a:rPr lang="en-US" dirty="0"/>
              <a:t>FETP-Frontline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D97802-D16F-9421-40A1-F863A54C9B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Taller 1</a:t>
            </a:r>
          </a:p>
        </p:txBody>
      </p:sp>
    </p:spTree>
    <p:extLst>
      <p:ext uri="{BB962C8B-B14F-4D97-AF65-F5344CB8AC3E}">
        <p14:creationId xmlns:p14="http://schemas.microsoft.com/office/powerpoint/2010/main" val="737385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87B7C0-237A-FA6D-CE7C-7F82F394818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6521E4-039B-C7EA-9685-2AC75CD41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 dirty="0"/>
              <a:t>Bienvenido al FETP-Frontline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948895-19BE-DD70-5437-FEFA6A509B3D}"/>
              </a:ext>
            </a:extLst>
          </p:cNvPr>
          <p:cNvSpPr txBox="1"/>
          <p:nvPr/>
        </p:nvSpPr>
        <p:spPr>
          <a:xfrm>
            <a:off x="838200" y="1478857"/>
            <a:ext cx="106694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/>
              <a:t>Haga clic aquí para ver un mensaje de los CDC:</a:t>
            </a:r>
            <a:br>
              <a:rPr lang="es-ES" sz="3600" dirty="0"/>
            </a:br>
            <a:endParaRPr lang="es-ES" sz="3600" dirty="0"/>
          </a:p>
          <a:p>
            <a:r>
              <a:rPr lang="es-ES" sz="3600" dirty="0">
                <a:hlinkClick r:id="rId3"/>
              </a:rPr>
              <a:t>Bienvenido al vídeo FETP-Frontline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859716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D66EC46-A713-92E4-28C5-D67A710A5E1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lIns="91440" tIns="45720" rIns="91440" bIns="45720" anchor="t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es-ES" dirty="0"/>
              <a:t>Instructores, personal e invitados</a:t>
            </a:r>
            <a:endParaRPr lang="es-ES" dirty="0"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es-ES" dirty="0"/>
              <a:t>Participantes</a:t>
            </a:r>
          </a:p>
          <a:p>
            <a:pPr lvl="1">
              <a:buSzPts val="2800"/>
            </a:pPr>
            <a:r>
              <a:rPr lang="es-ES" dirty="0"/>
              <a:t>Nombre</a:t>
            </a:r>
          </a:p>
          <a:p>
            <a:pPr lvl="1">
              <a:buSzPts val="2800"/>
            </a:pPr>
            <a:r>
              <a:rPr lang="es-ES" dirty="0"/>
              <a:t>Posición</a:t>
            </a:r>
          </a:p>
          <a:p>
            <a:pPr lvl="1">
              <a:buSzPts val="2800"/>
            </a:pPr>
            <a:r>
              <a:rPr lang="es-ES" dirty="0"/>
              <a:t>Distrito</a:t>
            </a:r>
          </a:p>
          <a:p>
            <a:pPr lvl="1">
              <a:buSzPts val="2800"/>
            </a:pPr>
            <a:r>
              <a:rPr lang="es-ES" dirty="0"/>
              <a:t>Responsabilidades del puesto</a:t>
            </a:r>
          </a:p>
          <a:p>
            <a:pPr lvl="1">
              <a:buSzPts val="2800"/>
            </a:pPr>
            <a:r>
              <a:rPr lang="es-ES" dirty="0"/>
              <a:t>¿Qué espera obtener de su participación en el</a:t>
            </a:r>
            <a:br>
              <a:rPr lang="es-ES" dirty="0"/>
            </a:br>
            <a:r>
              <a:rPr lang="es-ES" dirty="0"/>
              <a:t>FETP-Frontline? (Expectativas)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FF44AB-DE81-3BC6-CB28-DF43C56F1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Presentaciones</a:t>
            </a:r>
          </a:p>
        </p:txBody>
      </p:sp>
    </p:spTree>
    <p:extLst>
      <p:ext uri="{BB962C8B-B14F-4D97-AF65-F5344CB8AC3E}">
        <p14:creationId xmlns:p14="http://schemas.microsoft.com/office/powerpoint/2010/main" val="23164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7FD6DF-8613-5CAD-920E-0804C6B7D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Reglas básicas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D50EC57-9606-C0BA-3BBC-242C59C10074}"/>
              </a:ext>
            </a:extLst>
          </p:cNvPr>
          <p:cNvGrpSpPr/>
          <p:nvPr/>
        </p:nvGrpSpPr>
        <p:grpSpPr>
          <a:xfrm>
            <a:off x="647700" y="1657350"/>
            <a:ext cx="10896600" cy="4206240"/>
            <a:chOff x="647700" y="1657350"/>
            <a:chExt cx="10896600" cy="420624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2A345E0-C447-6C52-F961-52D4CAEDEA19}"/>
                </a:ext>
              </a:extLst>
            </p:cNvPr>
            <p:cNvSpPr/>
            <p:nvPr/>
          </p:nvSpPr>
          <p:spPr>
            <a:xfrm>
              <a:off x="647700" y="1657350"/>
              <a:ext cx="10896600" cy="4206240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5CD4B24-54B9-8793-4D07-5336559BCBB5}"/>
                </a:ext>
              </a:extLst>
            </p:cNvPr>
            <p:cNvGrpSpPr/>
            <p:nvPr/>
          </p:nvGrpSpPr>
          <p:grpSpPr>
            <a:xfrm>
              <a:off x="838200" y="1931670"/>
              <a:ext cx="10515600" cy="3683790"/>
              <a:chOff x="838200" y="1931670"/>
              <a:chExt cx="10515600" cy="3683790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2F02BBBC-9103-59D7-98FA-75A77DE3FC6D}"/>
                  </a:ext>
                </a:extLst>
              </p:cNvPr>
              <p:cNvSpPr/>
              <p:nvPr/>
            </p:nvSpPr>
            <p:spPr>
              <a:xfrm>
                <a:off x="838200" y="1931670"/>
                <a:ext cx="3291840" cy="3657600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s-ES" sz="2400" dirty="0">
                    <a:solidFill>
                      <a:sysClr val="windowText" lastClr="000000"/>
                    </a:solidFill>
                  </a:rPr>
                  <a:t>Llegar a tiempo</a:t>
                </a:r>
              </a:p>
              <a:p>
                <a:pPr algn="ctr"/>
                <a:endParaRPr lang="es-ES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r>
                  <a:rPr lang="es-ES" sz="2400" dirty="0">
                    <a:solidFill>
                      <a:sysClr val="windowText" lastClr="000000"/>
                    </a:solidFill>
                  </a:rPr>
                  <a:t>Respetar las opiniones de los demás</a:t>
                </a:r>
                <a:endParaRPr lang="es-E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D01A3774-FF2C-7144-0F69-4884806513B1}"/>
                  </a:ext>
                </a:extLst>
              </p:cNvPr>
              <p:cNvSpPr/>
              <p:nvPr/>
            </p:nvSpPr>
            <p:spPr>
              <a:xfrm>
                <a:off x="4450080" y="1957860"/>
                <a:ext cx="3291840" cy="3631410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2400" dirty="0">
                    <a:solidFill>
                      <a:sysClr val="windowText" lastClr="000000"/>
                    </a:solidFill>
                  </a:rPr>
                  <a:t>Participar activamente</a:t>
                </a: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r>
                  <a:rPr lang="es-ES" sz="2400" dirty="0">
                    <a:solidFill>
                      <a:sysClr val="windowText" lastClr="000000"/>
                    </a:solidFill>
                  </a:rPr>
                  <a:t>Escuchar activamente</a:t>
                </a:r>
              </a:p>
            </p:txBody>
          </p:sp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0E0855C9-3620-0386-E3DB-C8A01960184B}"/>
                  </a:ext>
                </a:extLst>
              </p:cNvPr>
              <p:cNvSpPr/>
              <p:nvPr/>
            </p:nvSpPr>
            <p:spPr>
              <a:xfrm>
                <a:off x="8061960" y="1957860"/>
                <a:ext cx="3291840" cy="3657600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es-ES" sz="2400" dirty="0">
                    <a:solidFill>
                      <a:sysClr val="windowText" lastClr="000000"/>
                    </a:solidFill>
                  </a:rPr>
                  <a:t>No usar el teléfono móvil durante la sesión</a:t>
                </a: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s-ES" sz="2400" dirty="0">
                  <a:solidFill>
                    <a:sysClr val="windowText" lastClr="000000"/>
                  </a:solidFill>
                </a:endParaRPr>
              </a:p>
            </p:txBody>
          </p:sp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EE04336E-AE4C-B129-8D03-38146C4D3D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7018" t="15171" r="24549" b="16025"/>
              <a:stretch/>
            </p:blipFill>
            <p:spPr>
              <a:xfrm>
                <a:off x="1621971" y="2683409"/>
                <a:ext cx="1714974" cy="1624181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4" name="Picture 13" descr="A group of people raising their hands&#10;&#10;Description automatically generated">
                <a:extLst>
                  <a:ext uri="{FF2B5EF4-FFF2-40B4-BE49-F238E27FC236}">
                    <a16:creationId xmlns:a16="http://schemas.microsoft.com/office/drawing/2014/main" id="{C5F80D56-08E5-89B6-585F-37C8F2D9CB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0723" y="2929809"/>
                <a:ext cx="2570553" cy="171370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B75976D2-593F-1135-1723-894285D136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0516" t="4845" r="12034" b="5967"/>
              <a:stretch/>
            </p:blipFill>
            <p:spPr>
              <a:xfrm>
                <a:off x="9051806" y="3428999"/>
                <a:ext cx="1312147" cy="1636683"/>
              </a:xfrm>
              <a:prstGeom prst="rect">
                <a:avLst/>
              </a:prstGeom>
            </p:spPr>
          </p:pic>
          <p:sp>
            <p:nvSpPr>
              <p:cNvPr id="15" name="&quot;Not Allowed&quot; Symbol 14">
                <a:extLst>
                  <a:ext uri="{FF2B5EF4-FFF2-40B4-BE49-F238E27FC236}">
                    <a16:creationId xmlns:a16="http://schemas.microsoft.com/office/drawing/2014/main" id="{4B0A8E41-FFA9-C133-C65E-EA9BE280AF8F}"/>
                  </a:ext>
                </a:extLst>
              </p:cNvPr>
              <p:cNvSpPr/>
              <p:nvPr/>
            </p:nvSpPr>
            <p:spPr>
              <a:xfrm>
                <a:off x="8582297" y="3111969"/>
                <a:ext cx="2262052" cy="2258241"/>
              </a:xfrm>
              <a:prstGeom prst="noSmoking">
                <a:avLst>
                  <a:gd name="adj" fmla="val 9241"/>
                </a:avLst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224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7FD6DF-8613-5CAD-920E-0804C6B7D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Elija a su representante de la clase</a:t>
            </a:r>
          </a:p>
        </p:txBody>
      </p:sp>
      <p:pic>
        <p:nvPicPr>
          <p:cNvPr id="2" name="Google Shape;183;p4">
            <a:extLst>
              <a:ext uri="{FF2B5EF4-FFF2-40B4-BE49-F238E27FC236}">
                <a16:creationId xmlns:a16="http://schemas.microsoft.com/office/drawing/2014/main" id="{304492C4-C625-292B-D7D8-CD26B594D2C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855" t="18339" r="11481" b="15624"/>
          <a:stretch/>
        </p:blipFill>
        <p:spPr>
          <a:xfrm>
            <a:off x="3784928" y="2006864"/>
            <a:ext cx="4506501" cy="388183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85;p4">
            <a:extLst>
              <a:ext uri="{FF2B5EF4-FFF2-40B4-BE49-F238E27FC236}">
                <a16:creationId xmlns:a16="http://schemas.microsoft.com/office/drawing/2014/main" id="{60E7C935-1461-6474-FB59-B508A88B2A83}"/>
              </a:ext>
            </a:extLst>
          </p:cNvPr>
          <p:cNvSpPr txBox="1"/>
          <p:nvPr/>
        </p:nvSpPr>
        <p:spPr>
          <a:xfrm>
            <a:off x="5295481" y="4903596"/>
            <a:ext cx="144696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86;p4">
            <a:extLst>
              <a:ext uri="{FF2B5EF4-FFF2-40B4-BE49-F238E27FC236}">
                <a16:creationId xmlns:a16="http://schemas.microsoft.com/office/drawing/2014/main" id="{3B18AEDE-9B1D-DD61-21F4-1F832EE22302}"/>
              </a:ext>
            </a:extLst>
          </p:cNvPr>
          <p:cNvSpPr txBox="1"/>
          <p:nvPr/>
        </p:nvSpPr>
        <p:spPr>
          <a:xfrm>
            <a:off x="444269" y="1797822"/>
            <a:ext cx="3920252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s-E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Comparte información entre los participantes y el personal del FETP</a:t>
            </a:r>
            <a:endParaRPr lang="es-ES" dirty="0"/>
          </a:p>
        </p:txBody>
      </p:sp>
      <p:sp>
        <p:nvSpPr>
          <p:cNvPr id="6" name="Google Shape;187;p4">
            <a:extLst>
              <a:ext uri="{FF2B5EF4-FFF2-40B4-BE49-F238E27FC236}">
                <a16:creationId xmlns:a16="http://schemas.microsoft.com/office/drawing/2014/main" id="{F02E50E7-6426-5143-6AF9-B4149030C509}"/>
              </a:ext>
            </a:extLst>
          </p:cNvPr>
          <p:cNvSpPr txBox="1"/>
          <p:nvPr/>
        </p:nvSpPr>
        <p:spPr>
          <a:xfrm>
            <a:off x="444268" y="4623991"/>
            <a:ext cx="3920253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Ayuda a que la clase</a:t>
            </a:r>
            <a:r>
              <a:rPr lang="es-ES" dirty="0">
                <a:sym typeface="Arial"/>
              </a:rPr>
              <a:t> </a:t>
            </a:r>
            <a:r>
              <a:rPr lang="es-ES" sz="2400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regrese a </a:t>
            </a:r>
            <a:r>
              <a:rPr lang="es-E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tiempo después de los recesos</a:t>
            </a:r>
            <a:endParaRPr lang="es-ES" dirty="0"/>
          </a:p>
        </p:txBody>
      </p:sp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32C55E6D-F281-CA79-7F33-E93F7F78B495}"/>
              </a:ext>
            </a:extLst>
          </p:cNvPr>
          <p:cNvSpPr txBox="1"/>
          <p:nvPr/>
        </p:nvSpPr>
        <p:spPr>
          <a:xfrm>
            <a:off x="7962479" y="1797822"/>
            <a:ext cx="3924721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 </a:t>
            </a: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graduación</a:t>
            </a:r>
            <a:br>
              <a:rPr lang="es-E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 los </a:t>
            </a:r>
            <a:endParaRPr lang="es-ES" dirty="0">
              <a:solidFill>
                <a:schemeClr val="dk1"/>
              </a:solidFill>
            </a:endParaRPr>
          </a:p>
          <a:p>
            <a:pPr algn="ctr"/>
            <a:r>
              <a:rPr lang="es-E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reconocimientos en nombre de su cohorte</a:t>
            </a:r>
            <a:endParaRPr lang="es-ES" dirty="0">
              <a:solidFill>
                <a:schemeClr val="dk1"/>
              </a:solidFill>
              <a:cs typeface="Arial"/>
            </a:endParaRPr>
          </a:p>
        </p:txBody>
      </p:sp>
      <p:sp>
        <p:nvSpPr>
          <p:cNvPr id="8" name="Google Shape;189;p4">
            <a:extLst>
              <a:ext uri="{FF2B5EF4-FFF2-40B4-BE49-F238E27FC236}">
                <a16:creationId xmlns:a16="http://schemas.microsoft.com/office/drawing/2014/main" id="{7309AFAC-DCEF-AAFD-5E1A-6287537BB35F}"/>
              </a:ext>
            </a:extLst>
          </p:cNvPr>
          <p:cNvSpPr txBox="1"/>
          <p:nvPr/>
        </p:nvSpPr>
        <p:spPr>
          <a:xfrm>
            <a:off x="7962479" y="4439325"/>
            <a:ext cx="3924721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Continúa sirviendo como punto de contacto de la cohorte después de </a:t>
            </a:r>
            <a:br>
              <a:rPr lang="es-E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graduación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1778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715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CD60838B-40C7-577A-25C6-332600ECE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Objetivos generales del FETP-Frontline</a:t>
            </a:r>
          </a:p>
        </p:txBody>
      </p:sp>
      <p:sp>
        <p:nvSpPr>
          <p:cNvPr id="2" name="Content Placeholder 11">
            <a:extLst>
              <a:ext uri="{FF2B5EF4-FFF2-40B4-BE49-F238E27FC236}">
                <a16:creationId xmlns:a16="http://schemas.microsoft.com/office/drawing/2014/main" id="{9186F36E-06C9-1228-552D-3FFD8D4BD39C}"/>
              </a:ext>
            </a:extLst>
          </p:cNvPr>
          <p:cNvSpPr txBox="1">
            <a:spLocks/>
          </p:cNvSpPr>
          <p:nvPr/>
        </p:nvSpPr>
        <p:spPr>
          <a:xfrm>
            <a:off x="838200" y="1478857"/>
            <a:ext cx="10769600" cy="46393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‒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109648"/>
              </a:buClr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s-GT" sz="2800" dirty="0"/>
              <a:t>Mejorar la capacidad epidemiológica de los ministerios, especialmente a nivel local, mediante el fortalecimiento de la vigilancia de la salud pública y la capacidad de respuesta.</a:t>
            </a:r>
          </a:p>
          <a:p>
            <a:pPr lvl="1">
              <a:buSzPct val="100000"/>
              <a:defRPr/>
            </a:pPr>
            <a:r>
              <a:rPr lang="es-GT" dirty="0"/>
              <a:t>Fortalecer la detección, investigación y respuesta ante brotes </a:t>
            </a:r>
          </a:p>
          <a:p>
            <a:pPr lvl="1">
              <a:buSzPct val="100000"/>
              <a:defRPr/>
            </a:pPr>
            <a:r>
              <a:rPr lang="es-GT" dirty="0"/>
              <a:t>Producir comunicaciones de salud pública efectivas </a:t>
            </a:r>
            <a:endParaRPr lang="es-GT" dirty="0">
              <a:cs typeface="Arial"/>
            </a:endParaRPr>
          </a:p>
          <a:p>
            <a:pPr marR="0" lvl="1" fontAlgn="auto">
              <a:buSzPct val="100000"/>
              <a:tabLst/>
              <a:defRPr/>
            </a:pPr>
            <a:r>
              <a:rPr lang="es-GT" dirty="0"/>
              <a:t>Mejorar la disponibilidad y el uso de los datos de vigilancia para la toma de decisiones</a:t>
            </a:r>
            <a:endParaRPr lang="es-GT" dirty="0">
              <a:cs typeface="Arial"/>
            </a:endParaRPr>
          </a:p>
          <a:p>
            <a:pPr lvl="1">
              <a:buSzPct val="100000"/>
              <a:defRPr/>
            </a:pPr>
            <a:r>
              <a:rPr lang="es-GT" dirty="0"/>
              <a:t>Aplicar el enfoque Una Sola Salud a la vigilancia de la salud pública y a la investigación de brotes en la interfaz humano-animal-medio ambiente</a:t>
            </a:r>
          </a:p>
        </p:txBody>
      </p:sp>
    </p:spTree>
    <p:extLst>
      <p:ext uri="{BB962C8B-B14F-4D97-AF65-F5344CB8AC3E}">
        <p14:creationId xmlns:p14="http://schemas.microsoft.com/office/powerpoint/2010/main" val="1695324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7FD6DF-8613-5CAD-920E-0804C6B7D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 esquema FETP-Frontline</a:t>
            </a:r>
          </a:p>
        </p:txBody>
      </p:sp>
      <p:sp>
        <p:nvSpPr>
          <p:cNvPr id="2" name="Google Shape;208;p6">
            <a:extLst>
              <a:ext uri="{FF2B5EF4-FFF2-40B4-BE49-F238E27FC236}">
                <a16:creationId xmlns:a16="http://schemas.microsoft.com/office/drawing/2014/main" id="{B7790BFA-879B-08F8-5866-24AEA7AE5C3D}"/>
              </a:ext>
            </a:extLst>
          </p:cNvPr>
          <p:cNvSpPr/>
          <p:nvPr/>
        </p:nvSpPr>
        <p:spPr>
          <a:xfrm rot="10800000">
            <a:off x="2244500" y="1641443"/>
            <a:ext cx="250157" cy="805120"/>
          </a:xfrm>
          <a:prstGeom prst="triangle">
            <a:avLst>
              <a:gd name="adj" fmla="val 50000"/>
            </a:avLst>
          </a:prstGeom>
          <a:solidFill>
            <a:srgbClr val="00A94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209;p6">
            <a:extLst>
              <a:ext uri="{FF2B5EF4-FFF2-40B4-BE49-F238E27FC236}">
                <a16:creationId xmlns:a16="http://schemas.microsoft.com/office/drawing/2014/main" id="{EC00FCB7-C07D-234B-D886-CAB27781F678}"/>
              </a:ext>
            </a:extLst>
          </p:cNvPr>
          <p:cNvSpPr/>
          <p:nvPr/>
        </p:nvSpPr>
        <p:spPr>
          <a:xfrm rot="10800000">
            <a:off x="5641119" y="1641443"/>
            <a:ext cx="250157" cy="805120"/>
          </a:xfrm>
          <a:prstGeom prst="triangle">
            <a:avLst>
              <a:gd name="adj" fmla="val 50000"/>
            </a:avLst>
          </a:prstGeom>
          <a:solidFill>
            <a:srgbClr val="00A94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210;p6">
            <a:extLst>
              <a:ext uri="{FF2B5EF4-FFF2-40B4-BE49-F238E27FC236}">
                <a16:creationId xmlns:a16="http://schemas.microsoft.com/office/drawing/2014/main" id="{271463B6-032A-2B3D-AAE7-07988297D8D4}"/>
              </a:ext>
            </a:extLst>
          </p:cNvPr>
          <p:cNvSpPr/>
          <p:nvPr/>
        </p:nvSpPr>
        <p:spPr>
          <a:xfrm rot="10800000">
            <a:off x="9684839" y="1641443"/>
            <a:ext cx="250157" cy="805120"/>
          </a:xfrm>
          <a:prstGeom prst="triangle">
            <a:avLst>
              <a:gd name="adj" fmla="val 50000"/>
            </a:avLst>
          </a:prstGeom>
          <a:solidFill>
            <a:srgbClr val="00A94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" name="Google Shape;211;p6">
            <a:extLst>
              <a:ext uri="{FF2B5EF4-FFF2-40B4-BE49-F238E27FC236}">
                <a16:creationId xmlns:a16="http://schemas.microsoft.com/office/drawing/2014/main" id="{DA723430-62B7-8E0F-2218-CAC3C04695FE}"/>
              </a:ext>
            </a:extLst>
          </p:cNvPr>
          <p:cNvGrpSpPr/>
          <p:nvPr/>
        </p:nvGrpSpPr>
        <p:grpSpPr>
          <a:xfrm>
            <a:off x="1919392" y="2129965"/>
            <a:ext cx="1616822" cy="4055560"/>
            <a:chOff x="30501" y="2202935"/>
            <a:chExt cx="1723739" cy="3512065"/>
          </a:xfrm>
        </p:grpSpPr>
        <p:sp>
          <p:nvSpPr>
            <p:cNvPr id="7" name="Google Shape;212;p6">
              <a:extLst>
                <a:ext uri="{FF2B5EF4-FFF2-40B4-BE49-F238E27FC236}">
                  <a16:creationId xmlns:a16="http://schemas.microsoft.com/office/drawing/2014/main" id="{C6C325C6-C496-AA50-96FD-9A7E5BAA4588}"/>
                </a:ext>
              </a:extLst>
            </p:cNvPr>
            <p:cNvSpPr/>
            <p:nvPr/>
          </p:nvSpPr>
          <p:spPr>
            <a:xfrm>
              <a:off x="108320" y="2202935"/>
              <a:ext cx="1645920" cy="533400"/>
            </a:xfrm>
            <a:prstGeom prst="roundRect">
              <a:avLst>
                <a:gd name="adj" fmla="val 16667"/>
              </a:avLst>
            </a:prstGeom>
            <a:solidFill>
              <a:srgbClr val="00A94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Taller 1</a:t>
              </a:r>
              <a:endPara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213;p6">
              <a:extLst>
                <a:ext uri="{FF2B5EF4-FFF2-40B4-BE49-F238E27FC236}">
                  <a16:creationId xmlns:a16="http://schemas.microsoft.com/office/drawing/2014/main" id="{5CF6D2CD-5CD1-6637-ADDF-E7565109E24F}"/>
                </a:ext>
              </a:extLst>
            </p:cNvPr>
            <p:cNvSpPr/>
            <p:nvPr/>
          </p:nvSpPr>
          <p:spPr>
            <a:xfrm>
              <a:off x="30501" y="2729658"/>
              <a:ext cx="1710161" cy="29853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57150" cap="flat" cmpd="sng">
              <a:solidFill>
                <a:srgbClr val="00A94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t" anchorCtr="0">
              <a:noAutofit/>
            </a:bodyPr>
            <a:lstStyle/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n-US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Vigilancia de la salud pública</a:t>
              </a:r>
              <a:endParaRPr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n-US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Seguimiento y evaluación</a:t>
              </a:r>
              <a:endParaRPr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n-US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Resumir, visualizar e interpretar datos </a:t>
              </a:r>
              <a:endParaRPr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n-US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Investigación de casos</a:t>
              </a:r>
              <a:endParaRPr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n-US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MS Excel</a:t>
              </a:r>
              <a:endParaRPr dirty="0"/>
            </a:p>
          </p:txBody>
        </p:sp>
      </p:grpSp>
      <p:grpSp>
        <p:nvGrpSpPr>
          <p:cNvPr id="9" name="Google Shape;214;p6">
            <a:extLst>
              <a:ext uri="{FF2B5EF4-FFF2-40B4-BE49-F238E27FC236}">
                <a16:creationId xmlns:a16="http://schemas.microsoft.com/office/drawing/2014/main" id="{BE4CF9F8-A223-5E73-9680-9FAF13937972}"/>
              </a:ext>
            </a:extLst>
          </p:cNvPr>
          <p:cNvGrpSpPr/>
          <p:nvPr/>
        </p:nvGrpSpPr>
        <p:grpSpPr>
          <a:xfrm>
            <a:off x="3625665" y="2129965"/>
            <a:ext cx="1556835" cy="4055560"/>
            <a:chOff x="1978613" y="2202935"/>
            <a:chExt cx="1659785" cy="3512065"/>
          </a:xfrm>
        </p:grpSpPr>
        <p:sp>
          <p:nvSpPr>
            <p:cNvPr id="10" name="Google Shape;215;p6">
              <a:extLst>
                <a:ext uri="{FF2B5EF4-FFF2-40B4-BE49-F238E27FC236}">
                  <a16:creationId xmlns:a16="http://schemas.microsoft.com/office/drawing/2014/main" id="{DA278600-1AD6-FD30-305F-827A7E711FF4}"/>
                </a:ext>
              </a:extLst>
            </p:cNvPr>
            <p:cNvSpPr/>
            <p:nvPr/>
          </p:nvSpPr>
          <p:spPr>
            <a:xfrm>
              <a:off x="1987760" y="2202935"/>
              <a:ext cx="1650638" cy="530352"/>
            </a:xfrm>
            <a:prstGeom prst="roundRect">
              <a:avLst>
                <a:gd name="adj" fmla="val 16667"/>
              </a:avLst>
            </a:prstGeom>
            <a:solidFill>
              <a:srgbClr val="4F5858"/>
            </a:solidFill>
            <a:ln>
              <a:noFill/>
            </a:ln>
          </p:spPr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1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GT" sz="1800" b="1" i="0" u="none" strike="noStrike" cap="none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Intervalo de Campo 1</a:t>
              </a:r>
              <a:endParaRPr lang="es-GT" dirty="0"/>
            </a:p>
          </p:txBody>
        </p:sp>
        <p:sp>
          <p:nvSpPr>
            <p:cNvPr id="11" name="Google Shape;216;p6">
              <a:extLst>
                <a:ext uri="{FF2B5EF4-FFF2-40B4-BE49-F238E27FC236}">
                  <a16:creationId xmlns:a16="http://schemas.microsoft.com/office/drawing/2014/main" id="{13FE3F18-EDBD-C11D-D1E0-30B86F4DF748}"/>
                </a:ext>
              </a:extLst>
            </p:cNvPr>
            <p:cNvSpPr/>
            <p:nvPr/>
          </p:nvSpPr>
          <p:spPr>
            <a:xfrm>
              <a:off x="1978613" y="2729658"/>
              <a:ext cx="1650638" cy="29853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57150" cap="flat" cmpd="sng">
              <a:solidFill>
                <a:srgbClr val="4F58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t" anchorCtr="0">
              <a:noAutofit/>
            </a:bodyPr>
            <a:lstStyle/>
            <a:p>
              <a:pPr marL="182880" indent="-182880"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latin typeface="Arial"/>
                  <a:ea typeface="Arial"/>
                  <a:cs typeface="Arial"/>
                  <a:sym typeface="Arial"/>
                </a:rPr>
                <a:t>Informe resumido de </a:t>
              </a: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vigilancia</a:t>
              </a:r>
              <a:endParaRPr lang="es-GT"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Auditoría de la calidad de los datos</a:t>
              </a:r>
              <a:endParaRPr lang="es-GT"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Visita intersectorial</a:t>
              </a:r>
              <a:endParaRPr lang="es-GT"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latin typeface="Arial"/>
                  <a:ea typeface="Arial"/>
                  <a:cs typeface="Arial"/>
                  <a:sym typeface="Arial"/>
                </a:rPr>
                <a:t>Resumen de la vigilancia Una Sola Salud</a:t>
              </a:r>
            </a:p>
          </p:txBody>
        </p:sp>
      </p:grpSp>
      <p:grpSp>
        <p:nvGrpSpPr>
          <p:cNvPr id="12" name="Google Shape;217;p6">
            <a:extLst>
              <a:ext uri="{FF2B5EF4-FFF2-40B4-BE49-F238E27FC236}">
                <a16:creationId xmlns:a16="http://schemas.microsoft.com/office/drawing/2014/main" id="{52F324B4-6A22-0969-F0B5-34B359E4676B}"/>
              </a:ext>
            </a:extLst>
          </p:cNvPr>
          <p:cNvGrpSpPr/>
          <p:nvPr/>
        </p:nvGrpSpPr>
        <p:grpSpPr>
          <a:xfrm>
            <a:off x="5279737" y="2129965"/>
            <a:ext cx="1770310" cy="4055560"/>
            <a:chOff x="3710337" y="2202935"/>
            <a:chExt cx="1887377" cy="3512065"/>
          </a:xfrm>
        </p:grpSpPr>
        <p:sp>
          <p:nvSpPr>
            <p:cNvPr id="13" name="Google Shape;218;p6">
              <a:extLst>
                <a:ext uri="{FF2B5EF4-FFF2-40B4-BE49-F238E27FC236}">
                  <a16:creationId xmlns:a16="http://schemas.microsoft.com/office/drawing/2014/main" id="{448C8BCB-F841-C5AF-B943-DDD993AFA9CC}"/>
                </a:ext>
              </a:extLst>
            </p:cNvPr>
            <p:cNvSpPr/>
            <p:nvPr/>
          </p:nvSpPr>
          <p:spPr>
            <a:xfrm>
              <a:off x="3777104" y="2202935"/>
              <a:ext cx="1645920" cy="530352"/>
            </a:xfrm>
            <a:prstGeom prst="roundRect">
              <a:avLst>
                <a:gd name="adj" fmla="val 16667"/>
              </a:avLst>
            </a:prstGeom>
            <a:solidFill>
              <a:srgbClr val="00A94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Taller 2</a:t>
              </a:r>
              <a:endPara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219;p6">
              <a:extLst>
                <a:ext uri="{FF2B5EF4-FFF2-40B4-BE49-F238E27FC236}">
                  <a16:creationId xmlns:a16="http://schemas.microsoft.com/office/drawing/2014/main" id="{8EDBA871-C36A-C0AF-702A-F92343E9F23D}"/>
                </a:ext>
              </a:extLst>
            </p:cNvPr>
            <p:cNvSpPr/>
            <p:nvPr/>
          </p:nvSpPr>
          <p:spPr>
            <a:xfrm>
              <a:off x="3710337" y="2729658"/>
              <a:ext cx="1887377" cy="29853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57150" cap="flat" cmpd="sng">
              <a:solidFill>
                <a:srgbClr val="00A94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t" anchorCtr="0">
              <a:noAutofit/>
            </a:bodyPr>
            <a:lstStyle/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Resultados actuales</a:t>
              </a:r>
              <a:endParaRPr lang="es-GT"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Investigación y respuesta ante brotes epidémicos</a:t>
              </a:r>
              <a:endParaRPr lang="es-GT"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Vinculación con el laboratorio </a:t>
              </a:r>
              <a:r>
                <a:rPr lang="es-GT" sz="1600" dirty="0"/>
                <a:t>y </a:t>
              </a: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otros sectores</a:t>
              </a:r>
              <a:endParaRPr lang="es-GT"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Análisis de problemas</a:t>
              </a:r>
              <a:endParaRPr lang="es-GT"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Comunicación</a:t>
              </a:r>
              <a:endParaRPr lang="es-GT" dirty="0"/>
            </a:p>
          </p:txBody>
        </p:sp>
      </p:grpSp>
      <p:grpSp>
        <p:nvGrpSpPr>
          <p:cNvPr id="15" name="Google Shape;220;p6">
            <a:extLst>
              <a:ext uri="{FF2B5EF4-FFF2-40B4-BE49-F238E27FC236}">
                <a16:creationId xmlns:a16="http://schemas.microsoft.com/office/drawing/2014/main" id="{F31FF61A-079F-4DE6-C790-94AEF3A37625}"/>
              </a:ext>
            </a:extLst>
          </p:cNvPr>
          <p:cNvGrpSpPr/>
          <p:nvPr/>
        </p:nvGrpSpPr>
        <p:grpSpPr>
          <a:xfrm>
            <a:off x="8836656" y="2129965"/>
            <a:ext cx="1611867" cy="4055560"/>
            <a:chOff x="7344190" y="2202935"/>
            <a:chExt cx="1645920" cy="3512065"/>
          </a:xfrm>
        </p:grpSpPr>
        <p:sp>
          <p:nvSpPr>
            <p:cNvPr id="16" name="Google Shape;221;p6">
              <a:extLst>
                <a:ext uri="{FF2B5EF4-FFF2-40B4-BE49-F238E27FC236}">
                  <a16:creationId xmlns:a16="http://schemas.microsoft.com/office/drawing/2014/main" id="{74C967D2-697B-2E5E-1B92-90CB00EC56BD}"/>
                </a:ext>
              </a:extLst>
            </p:cNvPr>
            <p:cNvSpPr/>
            <p:nvPr/>
          </p:nvSpPr>
          <p:spPr>
            <a:xfrm>
              <a:off x="7344190" y="2202935"/>
              <a:ext cx="1645920" cy="530352"/>
            </a:xfrm>
            <a:prstGeom prst="roundRect">
              <a:avLst>
                <a:gd name="adj" fmla="val 16667"/>
              </a:avLst>
            </a:prstGeom>
            <a:solidFill>
              <a:srgbClr val="00A94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Taller 3</a:t>
              </a:r>
              <a:endPara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222;p6">
              <a:extLst>
                <a:ext uri="{FF2B5EF4-FFF2-40B4-BE49-F238E27FC236}">
                  <a16:creationId xmlns:a16="http://schemas.microsoft.com/office/drawing/2014/main" id="{E11DDA37-63FC-6F6D-0758-ACD682F06330}"/>
                </a:ext>
              </a:extLst>
            </p:cNvPr>
            <p:cNvSpPr/>
            <p:nvPr/>
          </p:nvSpPr>
          <p:spPr>
            <a:xfrm>
              <a:off x="7376502" y="2729658"/>
              <a:ext cx="1581297" cy="29853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57150" cap="flat" cmpd="sng">
              <a:solidFill>
                <a:srgbClr val="00A94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t" anchorCtr="0">
              <a:noAutofit/>
            </a:bodyPr>
            <a:lstStyle/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Presentación de resultados</a:t>
              </a:r>
              <a:endParaRPr lang="es-GT"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Ceremonia de clausura</a:t>
              </a:r>
              <a:endParaRPr lang="es-GT" dirty="0"/>
            </a:p>
          </p:txBody>
        </p:sp>
      </p:grpSp>
      <p:grpSp>
        <p:nvGrpSpPr>
          <p:cNvPr id="18" name="Google Shape;223;p6">
            <a:extLst>
              <a:ext uri="{FF2B5EF4-FFF2-40B4-BE49-F238E27FC236}">
                <a16:creationId xmlns:a16="http://schemas.microsoft.com/office/drawing/2014/main" id="{02A8FA32-F1C0-7158-448C-D7DC242FD1FE}"/>
              </a:ext>
            </a:extLst>
          </p:cNvPr>
          <p:cNvGrpSpPr/>
          <p:nvPr/>
        </p:nvGrpSpPr>
        <p:grpSpPr>
          <a:xfrm>
            <a:off x="7150693" y="2129965"/>
            <a:ext cx="1611868" cy="4055560"/>
            <a:chOff x="5553778" y="2202935"/>
            <a:chExt cx="1718457" cy="3512065"/>
          </a:xfrm>
        </p:grpSpPr>
        <p:sp>
          <p:nvSpPr>
            <p:cNvPr id="19" name="Google Shape;224;p6">
              <a:extLst>
                <a:ext uri="{FF2B5EF4-FFF2-40B4-BE49-F238E27FC236}">
                  <a16:creationId xmlns:a16="http://schemas.microsoft.com/office/drawing/2014/main" id="{1989FA61-C19D-C139-32F2-A3C87EA9A080}"/>
                </a:ext>
              </a:extLst>
            </p:cNvPr>
            <p:cNvSpPr/>
            <p:nvPr/>
          </p:nvSpPr>
          <p:spPr>
            <a:xfrm>
              <a:off x="5553778" y="2202935"/>
              <a:ext cx="1645920" cy="530352"/>
            </a:xfrm>
            <a:prstGeom prst="roundRect">
              <a:avLst>
                <a:gd name="adj" fmla="val 16667"/>
              </a:avLst>
            </a:prstGeom>
            <a:solidFill>
              <a:srgbClr val="4F5858"/>
            </a:solidFill>
            <a:ln>
              <a:noFill/>
            </a:ln>
          </p:spPr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1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GT" sz="1800" b="1" i="0" u="none" strike="noStrike" cap="none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Intervalo de Campo 2</a:t>
              </a:r>
              <a:endParaRPr lang="es-GT" dirty="0"/>
            </a:p>
          </p:txBody>
        </p:sp>
        <p:sp>
          <p:nvSpPr>
            <p:cNvPr id="20" name="Google Shape;225;p6">
              <a:extLst>
                <a:ext uri="{FF2B5EF4-FFF2-40B4-BE49-F238E27FC236}">
                  <a16:creationId xmlns:a16="http://schemas.microsoft.com/office/drawing/2014/main" id="{69A19697-FD51-F2D5-9E14-1C43BEE07E7B}"/>
                </a:ext>
              </a:extLst>
            </p:cNvPr>
            <p:cNvSpPr/>
            <p:nvPr/>
          </p:nvSpPr>
          <p:spPr>
            <a:xfrm>
              <a:off x="5553778" y="2729658"/>
              <a:ext cx="1718457" cy="29853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57150" cap="flat" cmpd="sng">
              <a:solidFill>
                <a:srgbClr val="4F58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t" anchorCtr="0">
              <a:noAutofit/>
            </a:bodyPr>
            <a:lstStyle/>
            <a:p>
              <a:pPr marL="182880" indent="-182880"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Vigilancia ampliada </a:t>
              </a:r>
              <a:r>
                <a:rPr lang="es-GT" sz="1600" dirty="0">
                  <a:latin typeface="Arial"/>
                  <a:ea typeface="Arial"/>
                  <a:cs typeface="Arial"/>
                  <a:sym typeface="Arial"/>
                </a:rPr>
                <a:t>e </a:t>
              </a: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informe resumido de </a:t>
              </a:r>
              <a:r>
                <a:rPr lang="es-GT" sz="1600" dirty="0">
                  <a:latin typeface="Arial"/>
                  <a:ea typeface="Arial"/>
                  <a:cs typeface="Arial"/>
                  <a:sym typeface="Arial"/>
                </a:rPr>
                <a:t>Una Sola Salud</a:t>
              </a:r>
              <a:endParaRPr lang="es-GT"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Análisis de los problemas de calidad de la vigilancia</a:t>
              </a:r>
              <a:endParaRPr lang="es-GT" dirty="0"/>
            </a:p>
            <a:p>
              <a:pPr marL="182880" marR="0" lvl="0" indent="-18288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Char char="•"/>
              </a:pPr>
              <a:r>
                <a:rPr lang="es-GT" sz="16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Investigación de casos o brotes</a:t>
              </a:r>
              <a:endParaRPr lang="es-GT" dirty="0"/>
            </a:p>
          </p:txBody>
        </p:sp>
      </p:grpSp>
      <p:sp>
        <p:nvSpPr>
          <p:cNvPr id="21" name="Google Shape;226;p6">
            <a:extLst>
              <a:ext uri="{FF2B5EF4-FFF2-40B4-BE49-F238E27FC236}">
                <a16:creationId xmlns:a16="http://schemas.microsoft.com/office/drawing/2014/main" id="{4D24BA05-317C-E513-2E08-2AB6B3003C34}"/>
              </a:ext>
            </a:extLst>
          </p:cNvPr>
          <p:cNvSpPr txBox="1"/>
          <p:nvPr/>
        </p:nvSpPr>
        <p:spPr>
          <a:xfrm>
            <a:off x="588833" y="1468670"/>
            <a:ext cx="138861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Semanas</a:t>
            </a:r>
            <a:endParaRPr dirty="0"/>
          </a:p>
        </p:txBody>
      </p:sp>
      <p:sp>
        <p:nvSpPr>
          <p:cNvPr id="22" name="Google Shape;227;p6">
            <a:extLst>
              <a:ext uri="{FF2B5EF4-FFF2-40B4-BE49-F238E27FC236}">
                <a16:creationId xmlns:a16="http://schemas.microsoft.com/office/drawing/2014/main" id="{A26A1497-BE30-F39B-C964-67E5B49C02B9}"/>
              </a:ext>
            </a:extLst>
          </p:cNvPr>
          <p:cNvSpPr/>
          <p:nvPr/>
        </p:nvSpPr>
        <p:spPr>
          <a:xfrm>
            <a:off x="1962256" y="1422119"/>
            <a:ext cx="8454623" cy="45452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09C9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28;p6">
            <a:extLst>
              <a:ext uri="{FF2B5EF4-FFF2-40B4-BE49-F238E27FC236}">
                <a16:creationId xmlns:a16="http://schemas.microsoft.com/office/drawing/2014/main" id="{2957A664-1068-F7F4-17AD-DDEDEC4BA4C6}"/>
              </a:ext>
            </a:extLst>
          </p:cNvPr>
          <p:cNvSpPr/>
          <p:nvPr/>
        </p:nvSpPr>
        <p:spPr>
          <a:xfrm>
            <a:off x="2140941" y="1407306"/>
            <a:ext cx="457275" cy="468274"/>
          </a:xfrm>
          <a:prstGeom prst="ellipse">
            <a:avLst/>
          </a:prstGeom>
          <a:solidFill>
            <a:srgbClr val="00A94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24" name="Google Shape;229;p6">
            <a:extLst>
              <a:ext uri="{FF2B5EF4-FFF2-40B4-BE49-F238E27FC236}">
                <a16:creationId xmlns:a16="http://schemas.microsoft.com/office/drawing/2014/main" id="{98A65EBF-13EC-8617-57B8-2AC24C79E44A}"/>
              </a:ext>
            </a:extLst>
          </p:cNvPr>
          <p:cNvSpPr/>
          <p:nvPr/>
        </p:nvSpPr>
        <p:spPr>
          <a:xfrm>
            <a:off x="2816691" y="1407306"/>
            <a:ext cx="457275" cy="468274"/>
          </a:xfrm>
          <a:prstGeom prst="ellipse">
            <a:avLst/>
          </a:prstGeom>
          <a:solidFill>
            <a:srgbClr val="4F5858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5" name="Google Shape;230;p6">
            <a:extLst>
              <a:ext uri="{FF2B5EF4-FFF2-40B4-BE49-F238E27FC236}">
                <a16:creationId xmlns:a16="http://schemas.microsoft.com/office/drawing/2014/main" id="{E333A5FE-02F3-56EC-193E-D47364A8E0A9}"/>
              </a:ext>
            </a:extLst>
          </p:cNvPr>
          <p:cNvSpPr/>
          <p:nvPr/>
        </p:nvSpPr>
        <p:spPr>
          <a:xfrm>
            <a:off x="3492441" y="1407306"/>
            <a:ext cx="457275" cy="468274"/>
          </a:xfrm>
          <a:prstGeom prst="ellipse">
            <a:avLst/>
          </a:prstGeom>
          <a:solidFill>
            <a:srgbClr val="4F5858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26" name="Google Shape;231;p6">
            <a:extLst>
              <a:ext uri="{FF2B5EF4-FFF2-40B4-BE49-F238E27FC236}">
                <a16:creationId xmlns:a16="http://schemas.microsoft.com/office/drawing/2014/main" id="{7ED48A35-FECE-D901-1A68-1109B1685D9C}"/>
              </a:ext>
            </a:extLst>
          </p:cNvPr>
          <p:cNvSpPr/>
          <p:nvPr/>
        </p:nvSpPr>
        <p:spPr>
          <a:xfrm>
            <a:off x="4168191" y="1407306"/>
            <a:ext cx="457275" cy="468274"/>
          </a:xfrm>
          <a:prstGeom prst="ellipse">
            <a:avLst/>
          </a:prstGeom>
          <a:solidFill>
            <a:srgbClr val="4F5858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27" name="Google Shape;232;p6">
            <a:extLst>
              <a:ext uri="{FF2B5EF4-FFF2-40B4-BE49-F238E27FC236}">
                <a16:creationId xmlns:a16="http://schemas.microsoft.com/office/drawing/2014/main" id="{CB889554-B9EC-4AB3-0241-BBD25445EC47}"/>
              </a:ext>
            </a:extLst>
          </p:cNvPr>
          <p:cNvSpPr/>
          <p:nvPr/>
        </p:nvSpPr>
        <p:spPr>
          <a:xfrm>
            <a:off x="4843942" y="1407306"/>
            <a:ext cx="457275" cy="468274"/>
          </a:xfrm>
          <a:prstGeom prst="ellipse">
            <a:avLst/>
          </a:prstGeom>
          <a:solidFill>
            <a:srgbClr val="4F5858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28" name="Google Shape;233;p6">
            <a:extLst>
              <a:ext uri="{FF2B5EF4-FFF2-40B4-BE49-F238E27FC236}">
                <a16:creationId xmlns:a16="http://schemas.microsoft.com/office/drawing/2014/main" id="{85569F28-953C-50F2-6510-4422C593B16C}"/>
              </a:ext>
            </a:extLst>
          </p:cNvPr>
          <p:cNvSpPr/>
          <p:nvPr/>
        </p:nvSpPr>
        <p:spPr>
          <a:xfrm>
            <a:off x="5519692" y="1407306"/>
            <a:ext cx="457275" cy="468274"/>
          </a:xfrm>
          <a:prstGeom prst="ellipse">
            <a:avLst/>
          </a:prstGeom>
          <a:solidFill>
            <a:srgbClr val="00A94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29" name="Google Shape;234;p6">
            <a:extLst>
              <a:ext uri="{FF2B5EF4-FFF2-40B4-BE49-F238E27FC236}">
                <a16:creationId xmlns:a16="http://schemas.microsoft.com/office/drawing/2014/main" id="{6462550D-8DE2-0D8D-7DB1-6CB0FA56D21E}"/>
              </a:ext>
            </a:extLst>
          </p:cNvPr>
          <p:cNvSpPr/>
          <p:nvPr/>
        </p:nvSpPr>
        <p:spPr>
          <a:xfrm>
            <a:off x="6195442" y="1407306"/>
            <a:ext cx="457275" cy="468274"/>
          </a:xfrm>
          <a:prstGeom prst="ellipse">
            <a:avLst/>
          </a:prstGeom>
          <a:solidFill>
            <a:srgbClr val="4F5858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sp>
        <p:nvSpPr>
          <p:cNvPr id="30" name="Google Shape;235;p6">
            <a:extLst>
              <a:ext uri="{FF2B5EF4-FFF2-40B4-BE49-F238E27FC236}">
                <a16:creationId xmlns:a16="http://schemas.microsoft.com/office/drawing/2014/main" id="{5BF84F81-49A7-5E69-AA8C-9EAAE3E6D661}"/>
              </a:ext>
            </a:extLst>
          </p:cNvPr>
          <p:cNvSpPr/>
          <p:nvPr/>
        </p:nvSpPr>
        <p:spPr>
          <a:xfrm>
            <a:off x="6871192" y="1407306"/>
            <a:ext cx="457275" cy="468274"/>
          </a:xfrm>
          <a:prstGeom prst="ellipse">
            <a:avLst/>
          </a:prstGeom>
          <a:solidFill>
            <a:srgbClr val="4F5858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dirty="0"/>
          </a:p>
        </p:txBody>
      </p:sp>
      <p:sp>
        <p:nvSpPr>
          <p:cNvPr id="31" name="Google Shape;236;p6">
            <a:extLst>
              <a:ext uri="{FF2B5EF4-FFF2-40B4-BE49-F238E27FC236}">
                <a16:creationId xmlns:a16="http://schemas.microsoft.com/office/drawing/2014/main" id="{9599A968-33AC-126A-5C97-10762527B3AB}"/>
              </a:ext>
            </a:extLst>
          </p:cNvPr>
          <p:cNvSpPr/>
          <p:nvPr/>
        </p:nvSpPr>
        <p:spPr>
          <a:xfrm>
            <a:off x="7546942" y="1407306"/>
            <a:ext cx="457275" cy="468274"/>
          </a:xfrm>
          <a:prstGeom prst="ellipse">
            <a:avLst/>
          </a:prstGeom>
          <a:solidFill>
            <a:srgbClr val="4F5858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dirty="0"/>
          </a:p>
        </p:txBody>
      </p:sp>
      <p:sp>
        <p:nvSpPr>
          <p:cNvPr id="32" name="Google Shape;237;p6">
            <a:extLst>
              <a:ext uri="{FF2B5EF4-FFF2-40B4-BE49-F238E27FC236}">
                <a16:creationId xmlns:a16="http://schemas.microsoft.com/office/drawing/2014/main" id="{62238CF7-875A-A585-4CF2-FDC8F859C457}"/>
              </a:ext>
            </a:extLst>
          </p:cNvPr>
          <p:cNvSpPr/>
          <p:nvPr/>
        </p:nvSpPr>
        <p:spPr>
          <a:xfrm>
            <a:off x="9574196" y="1407306"/>
            <a:ext cx="457275" cy="468274"/>
          </a:xfrm>
          <a:prstGeom prst="ellipse">
            <a:avLst/>
          </a:prstGeom>
          <a:solidFill>
            <a:srgbClr val="00A94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238;p6">
            <a:extLst>
              <a:ext uri="{FF2B5EF4-FFF2-40B4-BE49-F238E27FC236}">
                <a16:creationId xmlns:a16="http://schemas.microsoft.com/office/drawing/2014/main" id="{F5925698-62C5-7826-CD04-D763EB5E1A60}"/>
              </a:ext>
            </a:extLst>
          </p:cNvPr>
          <p:cNvSpPr txBox="1"/>
          <p:nvPr/>
        </p:nvSpPr>
        <p:spPr>
          <a:xfrm>
            <a:off x="9594274" y="1459712"/>
            <a:ext cx="44114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12</a:t>
            </a:r>
            <a:endParaRPr/>
          </a:p>
        </p:txBody>
      </p:sp>
      <p:sp>
        <p:nvSpPr>
          <p:cNvPr id="34" name="Google Shape;239;p6">
            <a:extLst>
              <a:ext uri="{FF2B5EF4-FFF2-40B4-BE49-F238E27FC236}">
                <a16:creationId xmlns:a16="http://schemas.microsoft.com/office/drawing/2014/main" id="{0CF127D1-45AB-01CD-15E3-D34EDFF0FAA6}"/>
              </a:ext>
            </a:extLst>
          </p:cNvPr>
          <p:cNvSpPr/>
          <p:nvPr/>
        </p:nvSpPr>
        <p:spPr>
          <a:xfrm>
            <a:off x="8898442" y="1407306"/>
            <a:ext cx="457275" cy="468274"/>
          </a:xfrm>
          <a:prstGeom prst="ellipse">
            <a:avLst/>
          </a:prstGeom>
          <a:solidFill>
            <a:srgbClr val="4F5858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240;p6">
            <a:extLst>
              <a:ext uri="{FF2B5EF4-FFF2-40B4-BE49-F238E27FC236}">
                <a16:creationId xmlns:a16="http://schemas.microsoft.com/office/drawing/2014/main" id="{6B2854B9-A67E-B09A-0CDB-55463409F2AC}"/>
              </a:ext>
            </a:extLst>
          </p:cNvPr>
          <p:cNvSpPr txBox="1"/>
          <p:nvPr/>
        </p:nvSpPr>
        <p:spPr>
          <a:xfrm>
            <a:off x="8864261" y="1436865"/>
            <a:ext cx="51171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11</a:t>
            </a:r>
            <a:endParaRPr sz="2000" dirty="0"/>
          </a:p>
        </p:txBody>
      </p:sp>
      <p:sp>
        <p:nvSpPr>
          <p:cNvPr id="36" name="Google Shape;241;p6">
            <a:extLst>
              <a:ext uri="{FF2B5EF4-FFF2-40B4-BE49-F238E27FC236}">
                <a16:creationId xmlns:a16="http://schemas.microsoft.com/office/drawing/2014/main" id="{EDCD9137-B1C2-517B-272A-3F62974BAC85}"/>
              </a:ext>
            </a:extLst>
          </p:cNvPr>
          <p:cNvSpPr/>
          <p:nvPr/>
        </p:nvSpPr>
        <p:spPr>
          <a:xfrm>
            <a:off x="8222692" y="1407306"/>
            <a:ext cx="457275" cy="468274"/>
          </a:xfrm>
          <a:prstGeom prst="ellipse">
            <a:avLst/>
          </a:prstGeom>
          <a:solidFill>
            <a:srgbClr val="4F5858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242;p6">
            <a:extLst>
              <a:ext uri="{FF2B5EF4-FFF2-40B4-BE49-F238E27FC236}">
                <a16:creationId xmlns:a16="http://schemas.microsoft.com/office/drawing/2014/main" id="{86EEF2CA-03BD-342A-2C7A-15F31BD313C0}"/>
              </a:ext>
            </a:extLst>
          </p:cNvPr>
          <p:cNvSpPr txBox="1"/>
          <p:nvPr/>
        </p:nvSpPr>
        <p:spPr>
          <a:xfrm>
            <a:off x="8218549" y="1437092"/>
            <a:ext cx="4700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8663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644ED-766F-799A-61CB-8A52F53DE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Calendario de talleres</a:t>
            </a:r>
          </a:p>
        </p:txBody>
      </p:sp>
      <p:grpSp>
        <p:nvGrpSpPr>
          <p:cNvPr id="3" name="Google Shape;261;p9">
            <a:extLst>
              <a:ext uri="{FF2B5EF4-FFF2-40B4-BE49-F238E27FC236}">
                <a16:creationId xmlns:a16="http://schemas.microsoft.com/office/drawing/2014/main" id="{65F587D4-C4D6-35AC-A1D7-EC4C4AA1EE64}"/>
              </a:ext>
            </a:extLst>
          </p:cNvPr>
          <p:cNvGrpSpPr/>
          <p:nvPr/>
        </p:nvGrpSpPr>
        <p:grpSpPr>
          <a:xfrm>
            <a:off x="2886807" y="1613431"/>
            <a:ext cx="6418385" cy="4559272"/>
            <a:chOff x="2100796" y="1767581"/>
            <a:chExt cx="6458671" cy="4375656"/>
          </a:xfrm>
        </p:grpSpPr>
        <p:pic>
          <p:nvPicPr>
            <p:cNvPr id="5" name="Google Shape;262;p9" descr="A green square with a white border&#10;&#10;Description automatically generated with medium confidence">
              <a:extLst>
                <a:ext uri="{FF2B5EF4-FFF2-40B4-BE49-F238E27FC236}">
                  <a16:creationId xmlns:a16="http://schemas.microsoft.com/office/drawing/2014/main" id="{B99581CD-6B4A-F8B3-E4BC-5C8123DC00A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100796" y="1767581"/>
              <a:ext cx="6458671" cy="43756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263;p9" descr="White calendar with a blue pen on top">
              <a:extLst>
                <a:ext uri="{FF2B5EF4-FFF2-40B4-BE49-F238E27FC236}">
                  <a16:creationId xmlns:a16="http://schemas.microsoft.com/office/drawing/2014/main" id="{03443D28-771E-7E12-C9C0-3333FE6027FB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232124" y="1890070"/>
              <a:ext cx="6196013" cy="413067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258835628"/>
      </p:ext>
    </p:extLst>
  </p:cSld>
  <p:clrMapOvr>
    <a:masterClrMapping/>
  </p:clrMapOvr>
</p:sld>
</file>

<file path=ppt/theme/theme1.xml><?xml version="1.0" encoding="utf-8"?>
<a:theme xmlns:a="http://schemas.openxmlformats.org/drawingml/2006/main" name="Spanish_Template_12_6_202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panish_Template_12_6_2024" id="{13D704E4-A021-4E02-95E8-ABC077474595}" vid="{45F3F3E8-1F0E-4973-890A-74D7F6C6982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2ff0146-47b4-4d51-8c1c-03266fcd63a2">
      <Terms xmlns="http://schemas.microsoft.com/office/infopath/2007/PartnerControls"/>
    </lcf76f155ced4ddcb4097134ff3c332f>
    <TaxCatchAll xmlns="cd03f174-a395-49eb-8ee9-8d943e22f40d" xsi:nil="true"/>
    <ForReference xmlns="52ff0146-47b4-4d51-8c1c-03266fcd63a2">false</ForReferenc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3BB87ED693489DF545C68D111AB5" ma:contentTypeVersion="18" ma:contentTypeDescription="Create a new document." ma:contentTypeScope="" ma:versionID="1cec4caab88798aa6c527385697c2251">
  <xsd:schema xmlns:xsd="http://www.w3.org/2001/XMLSchema" xmlns:xs="http://www.w3.org/2001/XMLSchema" xmlns:p="http://schemas.microsoft.com/office/2006/metadata/properties" xmlns:ns2="52ff0146-47b4-4d51-8c1c-03266fcd63a2" xmlns:ns3="cd03f174-a395-49eb-8ee9-8d943e22f40d" targetNamespace="http://schemas.microsoft.com/office/2006/metadata/properties" ma:root="true" ma:fieldsID="2ae390c631a92185dce381efc91d733f" ns2:_="" ns3:_="">
    <xsd:import namespace="52ff0146-47b4-4d51-8c1c-03266fcd63a2"/>
    <xsd:import namespace="cd03f174-a395-49eb-8ee9-8d943e22f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ForReferenc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ff0146-47b4-4d51-8c1c-03266fcd63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ForReference" ma:index="24" nillable="true" ma:displayName="For Reference" ma:default="0" ma:description="Yes/No if this file is important to understand the context and history of ZFETP." ma:format="Dropdown" ma:internalName="ForReference">
      <xsd:simpleType>
        <xsd:restriction base="dms:Boolean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03f174-a395-49eb-8ee9-8d943e22f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d37e551-fb76-4f25-8c56-d73644bbf5a5}" ma:internalName="TaxCatchAll" ma:showField="CatchAllData" ma:web="cd03f174-a395-49eb-8ee9-8d943e22f4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518E99-FDFF-4B8D-8D47-A9C2CB8CFDF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CB15D6-68A9-4FF8-8FE9-301974397FA2}">
  <ds:schemaRefs>
    <ds:schemaRef ds:uri="http://purl.org/dc/terms/"/>
    <ds:schemaRef ds:uri="http://schemas.openxmlformats.org/package/2006/metadata/core-properties"/>
    <ds:schemaRef ds:uri="http://schemas.microsoft.com/office/2006/metadata/properties"/>
    <ds:schemaRef ds:uri="52ff0146-47b4-4d51-8c1c-03266fcd63a2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cd03f174-a395-49eb-8ee9-8d943e22f40d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9F3D434-9AF9-4F99-A7C9-86798486C5E1}"/>
</file>

<file path=docProps/app.xml><?xml version="1.0" encoding="utf-8"?>
<Properties xmlns="http://schemas.openxmlformats.org/officeDocument/2006/extended-properties" xmlns:vt="http://schemas.openxmlformats.org/officeDocument/2006/docPropsVTypes">
  <Template>Spanish_Template_12_6_2024</Template>
  <TotalTime>11606</TotalTime>
  <Words>1934</Words>
  <Application>Microsoft Office PowerPoint</Application>
  <PresentationFormat>Widescreen</PresentationFormat>
  <Paragraphs>209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Arial Re</vt:lpstr>
      <vt:lpstr>Calibri</vt:lpstr>
      <vt:lpstr>Franklin Gothic Medium</vt:lpstr>
      <vt:lpstr>Franklin Gothic Medium Cond</vt:lpstr>
      <vt:lpstr>Georgia</vt:lpstr>
      <vt:lpstr>Inter</vt:lpstr>
      <vt:lpstr>Wingdings</vt:lpstr>
      <vt:lpstr>Spanish_Template_12_6_2024</vt:lpstr>
      <vt:lpstr>PowerPoint Presentation</vt:lpstr>
      <vt:lpstr>Bienvenido al FETP-Frontline</vt:lpstr>
      <vt:lpstr>Presentaciones</vt:lpstr>
      <vt:lpstr>Reglas básicas</vt:lpstr>
      <vt:lpstr>Elija a su representante de la clase</vt:lpstr>
      <vt:lpstr>PowerPoint Presentation</vt:lpstr>
      <vt:lpstr>Objetivos generales del FETP-Frontline</vt:lpstr>
      <vt:lpstr>El esquema FETP-Frontline</vt:lpstr>
      <vt:lpstr>Calendario de talleres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Albanna, Sara (CDC/GHC/DGHP)</dc:creator>
  <cp:keywords>, docId:B23376C72868CBE45E6D2E3876365A49</cp:keywords>
  <cp:lastModifiedBy>Gallagher, Darby (CDC/GHC/DGHP)</cp:lastModifiedBy>
  <cp:revision>59</cp:revision>
  <dcterms:created xsi:type="dcterms:W3CDTF">2024-02-26T18:07:27Z</dcterms:created>
  <dcterms:modified xsi:type="dcterms:W3CDTF">2026-03-24T23:38:07Z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2024-02-28T20:39:12Z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4f46b7a0-2fe0-4dd0-950a-c887dd4f2367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0x010100BB263BB87ED693489DF545C68D111AB5</vt:lpwstr>
  </property>
  <property fmtid="{D5CDD505-2E9C-101B-9397-08002B2CF9AE}" pid="10" name="MediaServiceImageTags">
    <vt:lpwstr/>
  </property>
</Properties>
</file>